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57" r:id="rId3"/>
    <p:sldId id="258" r:id="rId4"/>
    <p:sldId id="259" r:id="rId5"/>
    <p:sldId id="260" r:id="rId6"/>
    <p:sldId id="261" r:id="rId7"/>
    <p:sldId id="345" r:id="rId8"/>
    <p:sldId id="342" r:id="rId9"/>
    <p:sldId id="433" r:id="rId10"/>
    <p:sldId id="264" r:id="rId11"/>
    <p:sldId id="26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434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400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0" r:id="rId98"/>
    <p:sldId id="431" r:id="rId99"/>
    <p:sldId id="432" r:id="rId100"/>
    <p:sldId id="344" r:id="rId101"/>
  </p:sldIdLst>
  <p:sldSz cx="18288000" cy="10287000"/>
  <p:notesSz cx="6950075" cy="9236075"/>
  <p:embeddedFontLst>
    <p:embeddedFont>
      <p:font typeface="Proxima Nova 1" panose="020B0604020202020204" charset="0"/>
      <p:regular r:id="rId104"/>
    </p:embeddedFont>
    <p:embeddedFont>
      <p:font typeface="Proxima Nova 2" panose="020B0604020202020204" charset="0"/>
      <p:regular r:id="rId105"/>
    </p:embeddedFont>
    <p:embeddedFont>
      <p:font typeface="Proxima Nova 3" panose="020B0604020202020204" charset="0"/>
      <p:regular r:id="rId10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34033F-A60E-0846-AA9B-57B07BB12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8E4AB-63ED-7DD9-5CBF-1EE5BC5FF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30391DA-0C9B-4CCB-81C9-CCD34CCA911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7FEDF-B284-6B96-98BE-4F7F6C1DD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5F58A-B2B5-24AC-264A-334B7A703F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F333B82-E366-46BB-A8F5-03B9A673C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E4CBFB-BD1C-47DB-B2E1-20F8BD3A2F4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847445-D179-450D-B995-DF7A82F30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jfif"/><Relationship Id="rId7" Type="http://schemas.openxmlformats.org/officeDocument/2006/relationships/image" Target="../media/image2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fif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42.jf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f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f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f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f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f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f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f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f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f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f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f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f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fif"/><Relationship Id="rId4" Type="http://schemas.openxmlformats.org/officeDocument/2006/relationships/image" Target="../media/image61.jf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fif"/><Relationship Id="rId5" Type="http://schemas.openxmlformats.org/officeDocument/2006/relationships/image" Target="../media/image64.jf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f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f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f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fif"/><Relationship Id="rId5" Type="http://schemas.openxmlformats.org/officeDocument/2006/relationships/image" Target="../media/image71.jfif"/><Relationship Id="rId4" Type="http://schemas.openxmlformats.org/officeDocument/2006/relationships/image" Target="../media/image70.jf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f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fif"/><Relationship Id="rId2" Type="http://schemas.openxmlformats.org/officeDocument/2006/relationships/image" Target="../media/image7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fif"/><Relationship Id="rId5" Type="http://schemas.openxmlformats.org/officeDocument/2006/relationships/image" Target="../media/image71.jfif"/><Relationship Id="rId4" Type="http://schemas.openxmlformats.org/officeDocument/2006/relationships/image" Target="../media/image70.jf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f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fif"/><Relationship Id="rId5" Type="http://schemas.openxmlformats.org/officeDocument/2006/relationships/image" Target="../media/image70.jfif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f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fif"/><Relationship Id="rId5" Type="http://schemas.openxmlformats.org/officeDocument/2006/relationships/image" Target="../media/image70.jfif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fif"/><Relationship Id="rId5" Type="http://schemas.openxmlformats.org/officeDocument/2006/relationships/image" Target="../media/image70.jfif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f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f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jfif"/><Relationship Id="rId4" Type="http://schemas.openxmlformats.org/officeDocument/2006/relationships/image" Target="../media/image81.jf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fif"/><Relationship Id="rId5" Type="http://schemas.openxmlformats.org/officeDocument/2006/relationships/image" Target="../media/image85.jfif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fif"/><Relationship Id="rId5" Type="http://schemas.openxmlformats.org/officeDocument/2006/relationships/image" Target="../media/image71.jfif"/><Relationship Id="rId4" Type="http://schemas.openxmlformats.org/officeDocument/2006/relationships/image" Target="../media/image70.jf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fi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fif"/><Relationship Id="rId3" Type="http://schemas.openxmlformats.org/officeDocument/2006/relationships/image" Target="../media/image12.png"/><Relationship Id="rId7" Type="http://schemas.openxmlformats.org/officeDocument/2006/relationships/image" Target="../media/image9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fif"/><Relationship Id="rId5" Type="http://schemas.openxmlformats.org/officeDocument/2006/relationships/image" Target="../media/image89.jfif"/><Relationship Id="rId10" Type="http://schemas.openxmlformats.org/officeDocument/2006/relationships/image" Target="../media/image94.jfif"/><Relationship Id="rId4" Type="http://schemas.openxmlformats.org/officeDocument/2006/relationships/image" Target="../media/image88.jfif"/><Relationship Id="rId9" Type="http://schemas.openxmlformats.org/officeDocument/2006/relationships/image" Target="../media/image9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f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fif"/><Relationship Id="rId5" Type="http://schemas.openxmlformats.org/officeDocument/2006/relationships/image" Target="../media/image97.jfif"/><Relationship Id="rId4" Type="http://schemas.openxmlformats.org/officeDocument/2006/relationships/image" Target="../media/image96.jf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fif"/><Relationship Id="rId5" Type="http://schemas.openxmlformats.org/officeDocument/2006/relationships/image" Target="../media/image99.jfif"/><Relationship Id="rId4" Type="http://schemas.openxmlformats.org/officeDocument/2006/relationships/image" Target="../media/image55.jf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fif"/><Relationship Id="rId5" Type="http://schemas.openxmlformats.org/officeDocument/2006/relationships/image" Target="../media/image102.jfif"/><Relationship Id="rId4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f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f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fif"/><Relationship Id="rId4" Type="http://schemas.openxmlformats.org/officeDocument/2006/relationships/image" Target="../media/image82.jf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91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72390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983186" y="3513455"/>
            <a:ext cx="4773166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66873" y="6822118"/>
            <a:ext cx="2923971" cy="109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18048" y="3456305"/>
            <a:ext cx="7547863" cy="39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Welcome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to the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2024 Comfort in Care™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Ceremony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36BAEA-1F5E-AB52-EE86-7C1ADFFD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156" y="3784321"/>
            <a:ext cx="5492972" cy="2743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91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1837936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745172" y="4814006"/>
            <a:ext cx="7547863" cy="2446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900" dirty="0">
                <a:solidFill>
                  <a:srgbClr val="26414F"/>
                </a:solidFill>
                <a:latin typeface="Proxima Nova 2"/>
              </a:rPr>
              <a:t>Mr. Omar Iqbal, </a:t>
            </a:r>
            <a:br>
              <a:rPr lang="en-US" sz="3900" dirty="0">
                <a:solidFill>
                  <a:srgbClr val="26414F"/>
                </a:solidFill>
                <a:latin typeface="Proxima Nova 2"/>
              </a:rPr>
            </a:br>
            <a:r>
              <a:rPr lang="en-US" sz="4000" dirty="0">
                <a:solidFill>
                  <a:srgbClr val="26414F"/>
                </a:solidFill>
                <a:latin typeface="Proxima Nova 2"/>
              </a:rPr>
              <a:t>Senior Analyst,</a:t>
            </a:r>
            <a:br>
              <a:rPr lang="en-US" sz="4000" dirty="0">
                <a:solidFill>
                  <a:srgbClr val="26414F"/>
                </a:solidFill>
                <a:latin typeface="Proxima Nova 2"/>
              </a:rPr>
            </a:br>
            <a:r>
              <a:rPr lang="en-US" sz="4000" dirty="0">
                <a:solidFill>
                  <a:srgbClr val="26414F"/>
                </a:solidFill>
                <a:latin typeface="Proxima Nova 2"/>
              </a:rPr>
              <a:t>Affinity Partnerships</a:t>
            </a:r>
          </a:p>
          <a:p>
            <a:r>
              <a:rPr lang="en-US" sz="4000" dirty="0" err="1">
                <a:solidFill>
                  <a:srgbClr val="26414F"/>
                </a:solidFill>
                <a:latin typeface="Proxima Nova 2"/>
              </a:rPr>
              <a:t>belairdirect</a:t>
            </a:r>
            <a:endParaRPr lang="en-US" sz="4000" dirty="0">
              <a:solidFill>
                <a:srgbClr val="26414F"/>
              </a:solidFill>
              <a:latin typeface="Proxima Nova 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146797" y="4652327"/>
            <a:ext cx="6512570" cy="277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1"/>
              </a:rPr>
              <a:t>2024 Comfort in Care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1"/>
              </a:rPr>
              <a:t>Recipients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D8EF3B-8B7B-4780-1EB3-B2F3F151E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29" y="8475711"/>
            <a:ext cx="3626602" cy="1811289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-11616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1039743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983186" y="3513455"/>
            <a:ext cx="4773166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61766" y="5640635"/>
            <a:ext cx="2923971" cy="150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800" dirty="0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18048" y="3342005"/>
            <a:ext cx="7547863" cy="420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8"/>
              </a:lnSpc>
            </a:pPr>
            <a:r>
              <a:rPr lang="en-US" sz="12098">
                <a:solidFill>
                  <a:srgbClr val="26414F"/>
                </a:solidFill>
                <a:latin typeface="Proxima Nova 2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0AD35-AEE0-B5D6-E2A6-B1E33C3C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399" y="3109749"/>
            <a:ext cx="6791976" cy="3401695"/>
          </a:xfrm>
          <a:prstGeom prst="rect">
            <a:avLst/>
          </a:prstGeom>
        </p:spPr>
      </p:pic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775DE25-F446-B6D6-420F-E120D5ABF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392" y="7533569"/>
            <a:ext cx="4407853" cy="1313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91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09329" y="3182655"/>
            <a:ext cx="4520576" cy="130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>
                <a:solidFill>
                  <a:srgbClr val="FFFFFF"/>
                </a:solidFill>
                <a:latin typeface="Proxima Nova 2"/>
              </a:rPr>
              <a:t>5 North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86354" y="4568424"/>
            <a:ext cx="7079456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67117" y="6500565"/>
            <a:ext cx="4266009" cy="89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Proxima Nova 2"/>
              </a:rPr>
              <a:t>Aurette</a:t>
            </a:r>
            <a:r>
              <a:rPr lang="en-US" sz="5199" dirty="0">
                <a:solidFill>
                  <a:srgbClr val="FFFFFF"/>
                </a:solidFill>
                <a:latin typeface="Proxima Nova 2"/>
              </a:rPr>
              <a:t> Power</a:t>
            </a:r>
          </a:p>
        </p:txBody>
      </p:sp>
      <p:pic>
        <p:nvPicPr>
          <p:cNvPr id="16" name="Picture 15" descr="A reclining chair with a foot rest&#10;&#10;Description automatically generated">
            <a:extLst>
              <a:ext uri="{FF2B5EF4-FFF2-40B4-BE49-F238E27FC236}">
                <a16:creationId xmlns:a16="http://schemas.microsoft.com/office/drawing/2014/main" id="{44DF0C5F-9130-38C3-65AA-ED9D1B4F9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37" y="3595945"/>
            <a:ext cx="4477507" cy="4477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919D0E-E82D-F9EC-FABC-0C64F62F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742" y="8537025"/>
            <a:ext cx="3627434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11616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40355" y="3159932"/>
            <a:ext cx="8182284" cy="2664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6600" dirty="0">
                <a:solidFill>
                  <a:srgbClr val="FFFFFF"/>
                </a:solidFill>
                <a:latin typeface="Proxima Nova 2"/>
              </a:rPr>
              <a:t>4 North A, 4 South A 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>
                <a:solidFill>
                  <a:srgbClr val="FFFFFF"/>
                </a:solidFill>
                <a:latin typeface="Proxima Nova 2"/>
              </a:rPr>
              <a:t>and 4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21197" y="5882894"/>
            <a:ext cx="12420600" cy="1245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6000" dirty="0">
                <a:solidFill>
                  <a:srgbClr val="FFFFFF"/>
                </a:solidFill>
                <a:latin typeface="Proxima Nova 3"/>
              </a:rPr>
              <a:t>Senior Friendly Cart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60128" y="737674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Catherine Babstock</a:t>
            </a:r>
          </a:p>
        </p:txBody>
      </p:sp>
      <p:pic>
        <p:nvPicPr>
          <p:cNvPr id="8" name="Picture 7" descr="A row of curling irons&#10;&#10;Description automatically generated">
            <a:extLst>
              <a:ext uri="{FF2B5EF4-FFF2-40B4-BE49-F238E27FC236}">
                <a16:creationId xmlns:a16="http://schemas.microsoft.com/office/drawing/2014/main" id="{C74E871B-F920-34AE-7EA5-07D283F5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2" y="5032967"/>
            <a:ext cx="3131291" cy="2345446"/>
          </a:xfrm>
          <a:prstGeom prst="rect">
            <a:avLst/>
          </a:prstGeom>
        </p:spPr>
      </p:pic>
      <p:pic>
        <p:nvPicPr>
          <p:cNvPr id="11" name="Picture 10" descr="A person in a wheelchair with a blue apron&#10;&#10;Description automatically generated">
            <a:extLst>
              <a:ext uri="{FF2B5EF4-FFF2-40B4-BE49-F238E27FC236}">
                <a16:creationId xmlns:a16="http://schemas.microsoft.com/office/drawing/2014/main" id="{7C79EB7F-9FE8-FEBF-8E5B-8361A555D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2" y="1473554"/>
            <a:ext cx="3256162" cy="3184440"/>
          </a:xfrm>
          <a:prstGeom prst="rect">
            <a:avLst/>
          </a:prstGeom>
        </p:spPr>
      </p:pic>
      <p:pic>
        <p:nvPicPr>
          <p:cNvPr id="19" name="Picture 18" descr="A group of crossword puzzles&#10;&#10;Description automatically generated">
            <a:extLst>
              <a:ext uri="{FF2B5EF4-FFF2-40B4-BE49-F238E27FC236}">
                <a16:creationId xmlns:a16="http://schemas.microsoft.com/office/drawing/2014/main" id="{295D58AC-6099-7E08-2A85-B5F090BA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8" y="3826294"/>
            <a:ext cx="2362200" cy="1933575"/>
          </a:xfrm>
          <a:prstGeom prst="rect">
            <a:avLst/>
          </a:prstGeom>
        </p:spPr>
      </p:pic>
      <p:pic>
        <p:nvPicPr>
          <p:cNvPr id="21" name="Picture 20" descr="A group of sleeping masks on a table&#10;&#10;Description automatically generated">
            <a:extLst>
              <a:ext uri="{FF2B5EF4-FFF2-40B4-BE49-F238E27FC236}">
                <a16:creationId xmlns:a16="http://schemas.microsoft.com/office/drawing/2014/main" id="{13529598-3E5C-93B7-26E4-71F0871C7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66" y="6648318"/>
            <a:ext cx="4089834" cy="2297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664AE4-85F9-662D-0BD9-72781A9BC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7660" y="8523063"/>
            <a:ext cx="362743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8080" y="-49699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92498" y="3636848"/>
            <a:ext cx="12725399" cy="1305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81978" y="5059309"/>
            <a:ext cx="12420600" cy="1305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600" dirty="0">
                <a:solidFill>
                  <a:srgbClr val="FFFFFF"/>
                </a:solidFill>
                <a:latin typeface="Proxima Nova 3"/>
              </a:rPr>
              <a:t>Wheelchair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33243" y="6918932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Dayle Prowse</a:t>
            </a:r>
          </a:p>
        </p:txBody>
      </p:sp>
      <p:pic>
        <p:nvPicPr>
          <p:cNvPr id="9" name="Picture 8" descr="A wheelchair with a foot pedal&#10;&#10;Description automatically generated">
            <a:extLst>
              <a:ext uri="{FF2B5EF4-FFF2-40B4-BE49-F238E27FC236}">
                <a16:creationId xmlns:a16="http://schemas.microsoft.com/office/drawing/2014/main" id="{A65F212B-FFEC-5B75-B2A7-1B3FC6D3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15" y="3009900"/>
            <a:ext cx="4612196" cy="46121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D5312-943D-5EC2-9DDB-21366C93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660" y="8544524"/>
            <a:ext cx="362743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9503" y="-479343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64129" y="2952476"/>
            <a:ext cx="12725399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Consultation – </a:t>
            </a:r>
            <a:br>
              <a:rPr lang="en-US" sz="7600" dirty="0">
                <a:solidFill>
                  <a:srgbClr val="FFFFFF"/>
                </a:solidFill>
                <a:latin typeface="Proxima Nova 2"/>
              </a:rPr>
            </a:br>
            <a:r>
              <a:rPr lang="en-US" sz="7600" dirty="0">
                <a:solidFill>
                  <a:srgbClr val="FFFFFF"/>
                </a:solidFill>
                <a:latin typeface="Proxima Nova 2"/>
              </a:rPr>
              <a:t>Liaison Psychiatry</a:t>
            </a:r>
            <a:r>
              <a:rPr lang="en-US" sz="8000" dirty="0">
                <a:solidFill>
                  <a:srgbClr val="26414F"/>
                </a:solidFill>
                <a:latin typeface="Proxima Nova 2"/>
              </a:rPr>
              <a:t> Psychiatrist</a:t>
            </a:r>
            <a:endParaRPr lang="en-US" sz="7600" dirty="0">
              <a:solidFill>
                <a:srgbClr val="FFFFFF"/>
              </a:solidFill>
              <a:latin typeface="Proxima Nova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15580" y="5532233"/>
            <a:ext cx="912887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Mental health workbooks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“Coping Kits”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63400" y="7482976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Dr. Christopher Earle</a:t>
            </a:r>
          </a:p>
        </p:txBody>
      </p:sp>
      <p:pic>
        <p:nvPicPr>
          <p:cNvPr id="16" name="Picture 15" descr="A book cover with a red leaf on water&#10;&#10;Description automatically generated">
            <a:extLst>
              <a:ext uri="{FF2B5EF4-FFF2-40B4-BE49-F238E27FC236}">
                <a16:creationId xmlns:a16="http://schemas.microsoft.com/office/drawing/2014/main" id="{41DDB8D5-B8FE-10D6-EF45-62509786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" y="4972358"/>
            <a:ext cx="2695898" cy="4051213"/>
          </a:xfrm>
          <a:prstGeom prst="rect">
            <a:avLst/>
          </a:prstGeom>
        </p:spPr>
      </p:pic>
      <p:pic>
        <p:nvPicPr>
          <p:cNvPr id="19" name="Picture 18" descr="A book cover with a yellow face in a box&#10;&#10;Description automatically generated">
            <a:extLst>
              <a:ext uri="{FF2B5EF4-FFF2-40B4-BE49-F238E27FC236}">
                <a16:creationId xmlns:a16="http://schemas.microsoft.com/office/drawing/2014/main" id="{CE1A1A33-4EB4-5AE5-4721-D3B0DC0C8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0" y="1280983"/>
            <a:ext cx="2514804" cy="3862517"/>
          </a:xfrm>
          <a:prstGeom prst="rect">
            <a:avLst/>
          </a:prstGeom>
        </p:spPr>
      </p:pic>
      <p:pic>
        <p:nvPicPr>
          <p:cNvPr id="21" name="Picture 20" descr="A stack of colored paper&#10;&#10;Description automatically generated">
            <a:extLst>
              <a:ext uri="{FF2B5EF4-FFF2-40B4-BE49-F238E27FC236}">
                <a16:creationId xmlns:a16="http://schemas.microsoft.com/office/drawing/2014/main" id="{72CE1BF1-D1B7-30B2-7FFA-B573987D6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32" y="6397530"/>
            <a:ext cx="2832158" cy="2921864"/>
          </a:xfrm>
          <a:prstGeom prst="rect">
            <a:avLst/>
          </a:prstGeom>
        </p:spPr>
      </p:pic>
      <p:pic>
        <p:nvPicPr>
          <p:cNvPr id="23" name="Picture 22" descr="A book cover with text and leaves&#10;&#10;Description automatically generated">
            <a:extLst>
              <a:ext uri="{FF2B5EF4-FFF2-40B4-BE49-F238E27FC236}">
                <a16:creationId xmlns:a16="http://schemas.microsoft.com/office/drawing/2014/main" id="{25EFA04A-A2A4-D045-573D-2E4FDD1AF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8" y="907499"/>
            <a:ext cx="2332623" cy="3550201"/>
          </a:xfrm>
          <a:prstGeom prst="rect">
            <a:avLst/>
          </a:prstGeom>
        </p:spPr>
      </p:pic>
      <p:pic>
        <p:nvPicPr>
          <p:cNvPr id="25" name="Picture 24" descr="A book cover with a pencil and a puzzle&#10;&#10;Description automatically generated">
            <a:extLst>
              <a:ext uri="{FF2B5EF4-FFF2-40B4-BE49-F238E27FC236}">
                <a16:creationId xmlns:a16="http://schemas.microsoft.com/office/drawing/2014/main" id="{2910A8AD-E30A-4FEC-2A19-6764A3D7E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27" y="5553640"/>
            <a:ext cx="2805715" cy="3631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9503" y="-49699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8633" y="3734778"/>
            <a:ext cx="89883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2"/>
              </a:rPr>
              <a:t>Hyperbaric Medicine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9821" y="5184028"/>
            <a:ext cx="1242060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3"/>
              </a:rPr>
              <a:t>Apple T.V.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30726" y="7013225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Erin Penton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black box with a logo on it&#10;&#10;Description automatically generated">
            <a:extLst>
              <a:ext uri="{FF2B5EF4-FFF2-40B4-BE49-F238E27FC236}">
                <a16:creationId xmlns:a16="http://schemas.microsoft.com/office/drawing/2014/main" id="{DE8E9DC5-7848-1AA9-9013-8B1BF2641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78" y="4327660"/>
            <a:ext cx="5634743" cy="31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12410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82715" y="3253630"/>
            <a:ext cx="4843091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5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34032" y="4622190"/>
            <a:ext cx="776163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Communication Board,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Recovery Books,  and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Card Holders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70456" y="749654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Jade Regular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9" name="Picture 8" descr="A close-up of a card game&#10;&#10;Description automatically generated">
            <a:extLst>
              <a:ext uri="{FF2B5EF4-FFF2-40B4-BE49-F238E27FC236}">
                <a16:creationId xmlns:a16="http://schemas.microsoft.com/office/drawing/2014/main" id="{6AF07A75-75FF-0EE0-7112-CE19446A8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71" y="6427456"/>
            <a:ext cx="3676940" cy="3676940"/>
          </a:xfrm>
          <a:prstGeom prst="rect">
            <a:avLst/>
          </a:prstGeom>
        </p:spPr>
      </p:pic>
      <p:pic>
        <p:nvPicPr>
          <p:cNvPr id="16" name="Picture 15" descr="An older person sitting in a chair holding a book&#10;&#10;Description automatically generated">
            <a:extLst>
              <a:ext uri="{FF2B5EF4-FFF2-40B4-BE49-F238E27FC236}">
                <a16:creationId xmlns:a16="http://schemas.microsoft.com/office/drawing/2014/main" id="{0F236B82-7768-6840-7B60-2D1947E46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0" y="1084303"/>
            <a:ext cx="3146100" cy="2916556"/>
          </a:xfrm>
          <a:prstGeom prst="rect">
            <a:avLst/>
          </a:prstGeom>
        </p:spPr>
      </p:pic>
      <p:pic>
        <p:nvPicPr>
          <p:cNvPr id="18" name="Picture 17" descr="A group of colorful toys&#10;&#10;Description automatically generated with medium confidence">
            <a:extLst>
              <a:ext uri="{FF2B5EF4-FFF2-40B4-BE49-F238E27FC236}">
                <a16:creationId xmlns:a16="http://schemas.microsoft.com/office/drawing/2014/main" id="{632A1735-0FF8-24A1-E9E5-1DAB26D54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6" y="2899444"/>
            <a:ext cx="3417616" cy="3557428"/>
          </a:xfrm>
          <a:prstGeom prst="rect">
            <a:avLst/>
          </a:prstGeom>
        </p:spPr>
      </p:pic>
      <p:pic>
        <p:nvPicPr>
          <p:cNvPr id="20" name="Picture 19" descr="A book cover with pieces of dominoes and brain&#10;&#10;Description automatically generated">
            <a:extLst>
              <a:ext uri="{FF2B5EF4-FFF2-40B4-BE49-F238E27FC236}">
                <a16:creationId xmlns:a16="http://schemas.microsoft.com/office/drawing/2014/main" id="{3DCEAEB3-B4D5-58A6-4CA5-EB0B2CDBF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0" y="4992639"/>
            <a:ext cx="2637208" cy="34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82542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27670" y="3181803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Audiology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37511" y="471708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Bariatric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58439" y="621677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Jane Bowering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17" name="Picture 16" descr="A blue chair with arms&#10;&#10;Description automatically generated">
            <a:extLst>
              <a:ext uri="{FF2B5EF4-FFF2-40B4-BE49-F238E27FC236}">
                <a16:creationId xmlns:a16="http://schemas.microsoft.com/office/drawing/2014/main" id="{6E7ED877-6DF4-3A46-A56A-121507015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0" y="3766578"/>
            <a:ext cx="6781243" cy="40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82542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27670" y="3181803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5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37511" y="471708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58439" y="621677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Julie Curtis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reclining chair with a foot rest&#10;&#10;Description automatically generated">
            <a:extLst>
              <a:ext uri="{FF2B5EF4-FFF2-40B4-BE49-F238E27FC236}">
                <a16:creationId xmlns:a16="http://schemas.microsoft.com/office/drawing/2014/main" id="{2EA24724-BCBE-F9FF-C630-111794FD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98" y="3658970"/>
            <a:ext cx="4332213" cy="43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eddy bear wearing a white shirt&#10;&#10;Description automatically generated">
            <a:extLst>
              <a:ext uri="{FF2B5EF4-FFF2-40B4-BE49-F238E27FC236}">
                <a16:creationId xmlns:a16="http://schemas.microsoft.com/office/drawing/2014/main" id="{1C21ABC3-6065-F67C-47FF-077246E9A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6" y="807870"/>
            <a:ext cx="6561880" cy="918387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248400" y="-82542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27670" y="3181803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Paramedicine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37511" y="471708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Comfort Bears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58439" y="621677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Kayla Quinlan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3335" y="-57715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7361" y="1171726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415196" y="4666302"/>
            <a:ext cx="470654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1"/>
              </a:rPr>
              <a:t>Guest Speakers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527" y="3712748"/>
            <a:ext cx="8424685" cy="308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Mr. Ron Johnson, </a:t>
            </a:r>
            <a:r>
              <a:rPr lang="en-US" sz="4000" dirty="0">
                <a:solidFill>
                  <a:srgbClr val="26414F"/>
                </a:solidFill>
                <a:latin typeface="Proxima Nova 2"/>
              </a:rPr>
              <a:t>Chief Operating Officer, Eastern Urban Zone</a:t>
            </a:r>
            <a:br>
              <a:rPr lang="en-US" sz="4000" dirty="0">
                <a:solidFill>
                  <a:srgbClr val="26414F"/>
                </a:solidFill>
                <a:latin typeface="Proxima Nova 2"/>
              </a:rPr>
            </a:br>
            <a:r>
              <a:rPr lang="en-US" sz="4000" dirty="0">
                <a:solidFill>
                  <a:srgbClr val="26414F"/>
                </a:solidFill>
                <a:latin typeface="Proxima Nova 2"/>
              </a:rPr>
              <a:t>VP, Innovation &amp; Research</a:t>
            </a:r>
          </a:p>
          <a:p>
            <a:r>
              <a:rPr lang="en-US" sz="4000" dirty="0">
                <a:solidFill>
                  <a:srgbClr val="26414F"/>
                </a:solidFill>
                <a:latin typeface="Proxima Nova 2"/>
              </a:rPr>
              <a:t>     NL Health Services</a:t>
            </a:r>
          </a:p>
          <a:p>
            <a:pPr>
              <a:lnSpc>
                <a:spcPts val="4875"/>
              </a:lnSpc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    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52400" y="6388655"/>
            <a:ext cx="7547863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20" lvl="1" indent="-421010">
              <a:lnSpc>
                <a:spcPts val="4875"/>
              </a:lnSpc>
              <a:buFont typeface="Arial"/>
              <a:buChar char="•"/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Mr. Paul Snow, President and CEO, Health Care Foundation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66370" y="1407454"/>
            <a:ext cx="8325842" cy="208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  <a:latin typeface="Proxima Nova 2"/>
              </a:rPr>
              <a:t>Mr. Omar Iqbal,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Proxima Nova 2"/>
              </a:rPr>
              <a:t>      Senior Analyst, Affinity    </a:t>
            </a:r>
            <a:br>
              <a:rPr lang="en-US" sz="3900" dirty="0">
                <a:solidFill>
                  <a:srgbClr val="000000"/>
                </a:solidFill>
                <a:latin typeface="Proxima Nova 2"/>
              </a:rPr>
            </a:br>
            <a:r>
              <a:rPr lang="en-US" sz="3900" dirty="0">
                <a:solidFill>
                  <a:srgbClr val="000000"/>
                </a:solidFill>
                <a:latin typeface="Proxima Nova 2"/>
              </a:rPr>
              <a:t>      Partnerships, </a:t>
            </a:r>
            <a:r>
              <a:rPr lang="en-US" sz="3900" dirty="0" err="1">
                <a:solidFill>
                  <a:srgbClr val="000000"/>
                </a:solidFill>
                <a:latin typeface="Proxima Nova 2"/>
              </a:rPr>
              <a:t>belairdirect</a:t>
            </a:r>
            <a:r>
              <a:rPr lang="en-US" sz="3900" dirty="0">
                <a:solidFill>
                  <a:srgbClr val="000000"/>
                </a:solidFill>
                <a:latin typeface="Proxima Nova 2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0F9C-F8F2-823F-8458-23987BCECC05}"/>
              </a:ext>
            </a:extLst>
          </p:cNvPr>
          <p:cNvSpPr txBox="1"/>
          <p:nvPr/>
        </p:nvSpPr>
        <p:spPr>
          <a:xfrm>
            <a:off x="-226431" y="8001009"/>
            <a:ext cx="14173200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2020" lvl="1" indent="-421010">
              <a:lnSpc>
                <a:spcPts val="4875"/>
              </a:lnSpc>
              <a:buFont typeface="Arial"/>
              <a:buChar char="•"/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Dr. Christopher Earle, MD FRCPC, </a:t>
            </a:r>
            <a:br>
              <a:rPr lang="en-US" sz="3900" dirty="0">
                <a:solidFill>
                  <a:srgbClr val="26414F"/>
                </a:solidFill>
                <a:latin typeface="Proxima Nova 2"/>
              </a:rPr>
            </a:br>
            <a:r>
              <a:rPr lang="en-US" sz="3900" dirty="0">
                <a:effectLst/>
                <a:latin typeface="Proxima Nova 2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  <a:t>Consultation-Liaison Psychiatrist</a:t>
            </a:r>
            <a:br>
              <a:rPr lang="en-US" sz="3900" dirty="0">
                <a:effectLst/>
                <a:latin typeface="Proxima Nova 2" panose="020B060402020202020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900" dirty="0">
                <a:solidFill>
                  <a:srgbClr val="26414F"/>
                </a:solidFill>
                <a:latin typeface="Proxima Nova 2"/>
              </a:rPr>
              <a:t>Comfort in Care™ Grant Recipient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61D9C2-7B4C-55F2-3F92-3AEE8E635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08" y="8554462"/>
            <a:ext cx="3337722" cy="16670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109436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Neurology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2221" y="4712823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Pocket Talker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3149" y="621875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Lillian McGrath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close-up of a device&#10;&#10;Description automatically generated">
            <a:extLst>
              <a:ext uri="{FF2B5EF4-FFF2-40B4-BE49-F238E27FC236}">
                <a16:creationId xmlns:a16="http://schemas.microsoft.com/office/drawing/2014/main" id="{7CBB269B-58EB-672D-3D8E-A843881D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79" y="2929307"/>
            <a:ext cx="4997940" cy="53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-109436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Emergency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12509" y="4697439"/>
            <a:ext cx="844557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Stryker Serving Trays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3149" y="621875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Loralie Cochrane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9" name="Picture 8" descr="A medical bed with a table&#10;&#10;Description automatically generated">
            <a:extLst>
              <a:ext uri="{FF2B5EF4-FFF2-40B4-BE49-F238E27FC236}">
                <a16:creationId xmlns:a16="http://schemas.microsoft.com/office/drawing/2014/main" id="{6E9719B5-109D-92C1-9BFA-34D582BF7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" y="3124705"/>
            <a:ext cx="6784063" cy="4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y baby walker&#10;&#10;Description automatically generated">
            <a:extLst>
              <a:ext uri="{FF2B5EF4-FFF2-40B4-BE49-F238E27FC236}">
                <a16:creationId xmlns:a16="http://schemas.microsoft.com/office/drawing/2014/main" id="{A583DE45-22DF-C600-EF94-0A4589B5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824"/>
            <a:ext cx="8336505" cy="468405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5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31599" y="4395737"/>
            <a:ext cx="1242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Sara </a:t>
            </a:r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Stedy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Sit </a:t>
            </a:r>
            <a:br>
              <a:rPr lang="en-US" sz="7200" dirty="0">
                <a:solidFill>
                  <a:srgbClr val="FFFFFF"/>
                </a:solidFill>
                <a:latin typeface="Proxima Nova 3"/>
              </a:rPr>
            </a:br>
            <a:r>
              <a:rPr lang="en-US" sz="7200" dirty="0">
                <a:solidFill>
                  <a:srgbClr val="FFFFFF"/>
                </a:solidFill>
                <a:latin typeface="Proxima Nova 3"/>
              </a:rPr>
              <a:t>to Stand Lift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89662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Marlene Chaulk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Neurology - EEG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33131" y="4800693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Pocket Talker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Melissa Burton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9" name="Picture 8" descr="A close-up of a device&#10;&#10;Description automatically generated">
            <a:extLst>
              <a:ext uri="{FF2B5EF4-FFF2-40B4-BE49-F238E27FC236}">
                <a16:creationId xmlns:a16="http://schemas.microsoft.com/office/drawing/2014/main" id="{70D2CC28-CD1D-4904-2423-826694AAB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75" y="2731393"/>
            <a:ext cx="4915538" cy="52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33131" y="4800693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Nancy Williams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reclining chair with a foot rest&#10;&#10;Description automatically generated">
            <a:extLst>
              <a:ext uri="{FF2B5EF4-FFF2-40B4-BE49-F238E27FC236}">
                <a16:creationId xmlns:a16="http://schemas.microsoft.com/office/drawing/2014/main" id="{9CE3C831-8049-0A43-4F29-30673A46D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3" y="3314700"/>
            <a:ext cx="4985724" cy="49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33131" y="4800693"/>
            <a:ext cx="124206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Bariatric Wheelchair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Olivia Blake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9" name="Picture 8" descr="A wheelchair with a black seat&#10;&#10;Description automatically generated">
            <a:extLst>
              <a:ext uri="{FF2B5EF4-FFF2-40B4-BE49-F238E27FC236}">
                <a16:creationId xmlns:a16="http://schemas.microsoft.com/office/drawing/2014/main" id="{9D35C212-68DD-B6FB-701D-9A7CA903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27" y="3152608"/>
            <a:ext cx="4896818" cy="48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6959" y="4774417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Wheelchair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Rebecca Winsor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wheelchair with a foot pedal&#10;&#10;Description automatically generated">
            <a:extLst>
              <a:ext uri="{FF2B5EF4-FFF2-40B4-BE49-F238E27FC236}">
                <a16:creationId xmlns:a16="http://schemas.microsoft.com/office/drawing/2014/main" id="{D4B99C8C-4DFA-8B0F-A359-513542EA4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64" y="2865199"/>
            <a:ext cx="5703307" cy="57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Surgical Daycare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6959" y="4774417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Wheelchair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Sarah David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8" name="Picture 7" descr="A wheelchair with a foot pedal&#10;&#10;Description automatically generated">
            <a:extLst>
              <a:ext uri="{FF2B5EF4-FFF2-40B4-BE49-F238E27FC236}">
                <a16:creationId xmlns:a16="http://schemas.microsoft.com/office/drawing/2014/main" id="{D4B99C8C-4DFA-8B0F-A359-513542EA4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64" y="2865199"/>
            <a:ext cx="5703307" cy="57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9493" y="3162676"/>
            <a:ext cx="12725399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5 North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6959" y="4774417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32460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Sherry Noseworthy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AEACF-24E1-6B30-892E-54C69D66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54" y="3568099"/>
            <a:ext cx="4986960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9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10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6994" y="4896664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Vein Finder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40527" y="645827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Tanya Gladney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pic>
        <p:nvPicPr>
          <p:cNvPr id="16" name="Picture 15" descr="A person using a scanner to check blood pressure&#10;&#10;Description automatically generated">
            <a:extLst>
              <a:ext uri="{FF2B5EF4-FFF2-40B4-BE49-F238E27FC236}">
                <a16:creationId xmlns:a16="http://schemas.microsoft.com/office/drawing/2014/main" id="{942CD2E8-67AD-39AF-211F-75193DA8C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82029"/>
            <a:ext cx="6727749" cy="3600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740498" y="3413244"/>
            <a:ext cx="85181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Bronchoscopy Unit</a:t>
            </a:r>
          </a:p>
        </p:txBody>
      </p:sp>
    </p:spTree>
    <p:extLst>
      <p:ext uri="{BB962C8B-B14F-4D97-AF65-F5344CB8AC3E}">
        <p14:creationId xmlns:p14="http://schemas.microsoft.com/office/powerpoint/2010/main" val="160404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9878" y="-21605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69881" y="614840"/>
            <a:ext cx="6148858" cy="190783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887385" y="-216050"/>
            <a:ext cx="6752590" cy="11693267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75198" y="4011930"/>
            <a:ext cx="5246370" cy="524637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-29092" t="-4278" r="-23958" b="-4877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473" y="5742305"/>
            <a:ext cx="7547863" cy="354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Omar Iqbal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26414F"/>
                </a:solidFill>
                <a:latin typeface="Proxima Nova 2"/>
              </a:rPr>
              <a:t>Senior Analyst,</a:t>
            </a:r>
            <a:br>
              <a:rPr lang="en-US" sz="4800" dirty="0">
                <a:solidFill>
                  <a:srgbClr val="26414F"/>
                </a:solidFill>
                <a:latin typeface="Proxima Nova 2"/>
              </a:rPr>
            </a:br>
            <a:r>
              <a:rPr lang="en-US" sz="4800" dirty="0">
                <a:solidFill>
                  <a:srgbClr val="26414F"/>
                </a:solidFill>
                <a:latin typeface="Proxima Nova 2"/>
              </a:rPr>
              <a:t>Affinity Partnerships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26414F"/>
                </a:solidFill>
                <a:latin typeface="Proxima Nova 2"/>
              </a:rPr>
              <a:t>belairdirect</a:t>
            </a:r>
            <a:endParaRPr lang="en-US" sz="4800" dirty="0">
              <a:solidFill>
                <a:srgbClr val="26414F"/>
              </a:solidFill>
              <a:latin typeface="Proxima Nova 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49528" y="502864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Broda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7869" y="6450112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April Butt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495325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Emergency</a:t>
            </a:r>
          </a:p>
        </p:txBody>
      </p:sp>
      <p:pic>
        <p:nvPicPr>
          <p:cNvPr id="8" name="Picture 7" descr="A grey wheelchair with black wheels&#10;&#10;Description automatically generated">
            <a:extLst>
              <a:ext uri="{FF2B5EF4-FFF2-40B4-BE49-F238E27FC236}">
                <a16:creationId xmlns:a16="http://schemas.microsoft.com/office/drawing/2014/main" id="{ACD1065D-AF65-A530-E879-BE9140BD0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6" y="2602179"/>
            <a:ext cx="4638050" cy="61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2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49528" y="502864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Broda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7869" y="6450112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Dave Mercer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27859" y="347809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6 West</a:t>
            </a:r>
          </a:p>
        </p:txBody>
      </p:sp>
      <p:pic>
        <p:nvPicPr>
          <p:cNvPr id="8" name="Picture 7" descr="A grey wheelchair with black wheels&#10;&#10;Description automatically generated">
            <a:extLst>
              <a:ext uri="{FF2B5EF4-FFF2-40B4-BE49-F238E27FC236}">
                <a16:creationId xmlns:a16="http://schemas.microsoft.com/office/drawing/2014/main" id="{ACD1065D-AF65-A530-E879-BE9140BD0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6" y="2602179"/>
            <a:ext cx="4638050" cy="61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hair with arms&#10;&#10;Description automatically generated">
            <a:extLst>
              <a:ext uri="{FF2B5EF4-FFF2-40B4-BE49-F238E27FC236}">
                <a16:creationId xmlns:a16="http://schemas.microsoft.com/office/drawing/2014/main" id="{D24B76A2-B367-50FC-FFF6-DCD62BAC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38" y="562026"/>
            <a:ext cx="7646997" cy="458819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0978" y="4958428"/>
            <a:ext cx="1242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Bariatric Bedside Chair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and </a:t>
            </a:r>
            <a:r>
              <a:rPr lang="en-US" sz="6000" dirty="0" err="1">
                <a:solidFill>
                  <a:srgbClr val="FFFFFF"/>
                </a:solidFill>
                <a:latin typeface="Proxima Nova 3"/>
              </a:rPr>
              <a:t>Cubii</a:t>
            </a:r>
            <a:r>
              <a:rPr lang="en-US" sz="6000" dirty="0">
                <a:solidFill>
                  <a:srgbClr val="FFFFFF"/>
                </a:solidFill>
                <a:latin typeface="Proxima Nova 3"/>
              </a:rPr>
              <a:t> Jr.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95929" y="7311085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Elizabeth Elliott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27859" y="347809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West</a:t>
            </a:r>
          </a:p>
        </p:txBody>
      </p:sp>
      <p:pic>
        <p:nvPicPr>
          <p:cNvPr id="13" name="Picture 12" descr="A black and blue exercise machine&#10;&#10;Description automatically generated">
            <a:extLst>
              <a:ext uri="{FF2B5EF4-FFF2-40B4-BE49-F238E27FC236}">
                <a16:creationId xmlns:a16="http://schemas.microsoft.com/office/drawing/2014/main" id="{D036F23C-4497-CBD0-CE17-7CD3AEC3C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18" y="5751971"/>
            <a:ext cx="5236796" cy="3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5765" y="4638303"/>
            <a:ext cx="124206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Commode Chair </a:t>
            </a:r>
            <a:br>
              <a:rPr lang="en-US" sz="6600" dirty="0">
                <a:solidFill>
                  <a:srgbClr val="FFFFFF"/>
                </a:solidFill>
                <a:latin typeface="Proxima Nova 3"/>
              </a:rPr>
            </a:br>
            <a:r>
              <a:rPr lang="en-US" sz="6600" dirty="0">
                <a:solidFill>
                  <a:srgbClr val="FFFFFF"/>
                </a:solidFill>
                <a:latin typeface="Proxima Nova 3"/>
              </a:rPr>
              <a:t>and Vein Finder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710" y="707572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Jeannie Harding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543800" y="33419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Endoscopy</a:t>
            </a:r>
          </a:p>
        </p:txBody>
      </p:sp>
      <p:pic>
        <p:nvPicPr>
          <p:cNvPr id="8" name="Picture 7" descr="A white toilet with blue frame&#10;&#10;Description automatically generated">
            <a:extLst>
              <a:ext uri="{FF2B5EF4-FFF2-40B4-BE49-F238E27FC236}">
                <a16:creationId xmlns:a16="http://schemas.microsoft.com/office/drawing/2014/main" id="{6785EB50-5E0C-6F63-26CE-57BA1B5A2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" y="657658"/>
            <a:ext cx="4005778" cy="5368568"/>
          </a:xfrm>
          <a:prstGeom prst="rect">
            <a:avLst/>
          </a:prstGeom>
        </p:spPr>
      </p:pic>
      <p:pic>
        <p:nvPicPr>
          <p:cNvPr id="16" name="Picture 15" descr="A person using a scanner to check blood pressure&#10;&#10;Description automatically generated">
            <a:extLst>
              <a:ext uri="{FF2B5EF4-FFF2-40B4-BE49-F238E27FC236}">
                <a16:creationId xmlns:a16="http://schemas.microsoft.com/office/drawing/2014/main" id="{58F1393C-C5AD-906F-D807-D365E3E8E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2" y="5565341"/>
            <a:ext cx="5157538" cy="27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grey baby walker&#10;&#10;Description automatically generated">
            <a:extLst>
              <a:ext uri="{FF2B5EF4-FFF2-40B4-BE49-F238E27FC236}">
                <a16:creationId xmlns:a16="http://schemas.microsoft.com/office/drawing/2014/main" id="{9345706C-9FB8-F7DB-B8A6-982F1B8D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" y="3408886"/>
            <a:ext cx="8273253" cy="464851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625150"/>
            <a:ext cx="1242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Sara </a:t>
            </a:r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Stedy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Sit </a:t>
            </a:r>
            <a:br>
              <a:rPr lang="en-US" sz="7200" dirty="0">
                <a:solidFill>
                  <a:srgbClr val="FFFFFF"/>
                </a:solidFill>
                <a:latin typeface="Proxima Nova 3"/>
              </a:rPr>
            </a:br>
            <a:r>
              <a:rPr lang="en-US" sz="7200" dirty="0">
                <a:solidFill>
                  <a:srgbClr val="FFFFFF"/>
                </a:solidFill>
                <a:latin typeface="Proxima Nova 3"/>
              </a:rPr>
              <a:t>to Stand Lift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710" y="707572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Jessica Hunt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8038338" y="33419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East</a:t>
            </a:r>
          </a:p>
        </p:txBody>
      </p:sp>
    </p:spTree>
    <p:extLst>
      <p:ext uri="{BB962C8B-B14F-4D97-AF65-F5344CB8AC3E}">
        <p14:creationId xmlns:p14="http://schemas.microsoft.com/office/powerpoint/2010/main" val="567456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72079" y="4835967"/>
            <a:ext cx="7543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4 Wheeled Walker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with Forearm Support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97820" y="707572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Julia Windsor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543800" y="331187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Surgery Program</a:t>
            </a:r>
          </a:p>
        </p:txBody>
      </p:sp>
      <p:pic>
        <p:nvPicPr>
          <p:cNvPr id="8" name="Picture 7" descr="A person standing next to a walker&#10;&#10;Description automatically generated">
            <a:extLst>
              <a:ext uri="{FF2B5EF4-FFF2-40B4-BE49-F238E27FC236}">
                <a16:creationId xmlns:a16="http://schemas.microsoft.com/office/drawing/2014/main" id="{A4659390-02A2-8E8A-429C-4451C0540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56" y="2828674"/>
            <a:ext cx="6115676" cy="61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0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5800" y="5077619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Bariatric Chairs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710" y="707572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Krista Maloney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003225" y="3312856"/>
            <a:ext cx="14186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2"/>
              </a:rPr>
              <a:t>Pre-Admission Clinic</a:t>
            </a:r>
          </a:p>
        </p:txBody>
      </p:sp>
      <p:pic>
        <p:nvPicPr>
          <p:cNvPr id="13" name="Picture 12" descr="A chair with armrests and armrests&#10;&#10;Description automatically generated">
            <a:extLst>
              <a:ext uri="{FF2B5EF4-FFF2-40B4-BE49-F238E27FC236}">
                <a16:creationId xmlns:a16="http://schemas.microsoft.com/office/drawing/2014/main" id="{7C4B2071-C56A-C015-BA6D-80BB91487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9" y="2849192"/>
            <a:ext cx="4843385" cy="48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ck of cushioned&#10;&#10;Description automatically generated">
            <a:extLst>
              <a:ext uri="{FF2B5EF4-FFF2-40B4-BE49-F238E27FC236}">
                <a16:creationId xmlns:a16="http://schemas.microsoft.com/office/drawing/2014/main" id="{49A03FEF-8072-C92A-998F-6C225ACF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5" y="1163720"/>
            <a:ext cx="5310328" cy="531032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96998" y="4663295"/>
            <a:ext cx="778382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Various Size Wheelchair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Cushions and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Bariatric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70456" y="739734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Lois Chafe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44547" y="3439139"/>
            <a:ext cx="141866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Occupational Therapy</a:t>
            </a:r>
          </a:p>
        </p:txBody>
      </p:sp>
      <p:pic>
        <p:nvPicPr>
          <p:cNvPr id="13" name="Picture 12" descr="A chair with armrests and armrests&#10;&#10;Description automatically generated">
            <a:extLst>
              <a:ext uri="{FF2B5EF4-FFF2-40B4-BE49-F238E27FC236}">
                <a16:creationId xmlns:a16="http://schemas.microsoft.com/office/drawing/2014/main" id="{7C4B2071-C56A-C015-BA6D-80BB91487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36594"/>
            <a:ext cx="4032987" cy="40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7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32509" y="27297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33016" y="4466620"/>
            <a:ext cx="59788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32” </a:t>
            </a:r>
            <a:r>
              <a:rPr lang="en-US" sz="6000" dirty="0" err="1">
                <a:solidFill>
                  <a:srgbClr val="FFFFFF"/>
                </a:solidFill>
                <a:latin typeface="Proxima Nova 3"/>
              </a:rPr>
              <a:t>Fibre</a:t>
            </a:r>
            <a:r>
              <a:rPr lang="en-US" sz="6000" dirty="0">
                <a:solidFill>
                  <a:srgbClr val="FFFFFF"/>
                </a:solidFill>
                <a:latin typeface="Proxima Nova 3"/>
              </a:rPr>
              <a:t> Tv with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Mobile Cart and 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DVD Player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3461" y="7358156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Mackenzie Reid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924800" y="3034109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7 East</a:t>
            </a:r>
          </a:p>
        </p:txBody>
      </p:sp>
      <p:pic>
        <p:nvPicPr>
          <p:cNvPr id="9" name="Picture 8" descr="A computer and a monitor on a stand&#10;&#10;Description automatically generated">
            <a:extLst>
              <a:ext uri="{FF2B5EF4-FFF2-40B4-BE49-F238E27FC236}">
                <a16:creationId xmlns:a16="http://schemas.microsoft.com/office/drawing/2014/main" id="{4935916C-CFFC-6F27-5098-B6D1ABE04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0" y="2062694"/>
            <a:ext cx="4507899" cy="70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6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61167" y="5005619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Vein Finder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2429" y="678001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Mary Pottle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8038338" y="33419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Endoscopy</a:t>
            </a:r>
          </a:p>
        </p:txBody>
      </p:sp>
      <p:pic>
        <p:nvPicPr>
          <p:cNvPr id="8" name="Picture 7" descr="A person using a scanner to check blood pressure&#10;&#10;Description automatically generated">
            <a:extLst>
              <a:ext uri="{FF2B5EF4-FFF2-40B4-BE49-F238E27FC236}">
                <a16:creationId xmlns:a16="http://schemas.microsoft.com/office/drawing/2014/main" id="{2266B844-5867-9794-CFD4-5E6260191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9" y="3619499"/>
            <a:ext cx="5905177" cy="31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9878" y="-21605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78765" y="673111"/>
            <a:ext cx="6148858" cy="190783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930517" y="-216050"/>
            <a:ext cx="6709458" cy="11693267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981253" y="3909101"/>
            <a:ext cx="5246370" cy="524637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-16580" t="-3072" r="-14594" b="-6089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-262233" y="4752406"/>
            <a:ext cx="7547863" cy="440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Ron Johnson</a:t>
            </a:r>
          </a:p>
          <a:p>
            <a:pPr algn="ctr">
              <a:lnSpc>
                <a:spcPts val="6719"/>
              </a:lnSpc>
            </a:pPr>
            <a:r>
              <a:rPr lang="en-US" sz="4400" dirty="0">
                <a:solidFill>
                  <a:srgbClr val="26414F"/>
                </a:solidFill>
                <a:latin typeface="Proxima Nova 2"/>
              </a:rPr>
              <a:t>Chief Operating Officer, Eastern Urban Zone</a:t>
            </a:r>
            <a:br>
              <a:rPr lang="en-US" sz="4400" dirty="0">
                <a:solidFill>
                  <a:srgbClr val="26414F"/>
                </a:solidFill>
                <a:latin typeface="Proxima Nova 2"/>
              </a:rPr>
            </a:br>
            <a:r>
              <a:rPr lang="en-US" sz="4400" dirty="0">
                <a:solidFill>
                  <a:srgbClr val="26414F"/>
                </a:solidFill>
                <a:latin typeface="Proxima Nova 2"/>
              </a:rPr>
              <a:t>VP, Innovation &amp; Research</a:t>
            </a:r>
          </a:p>
          <a:p>
            <a:pPr algn="ctr">
              <a:lnSpc>
                <a:spcPts val="6719"/>
              </a:lnSpc>
            </a:pPr>
            <a:r>
              <a:rPr lang="en-US" sz="4400" dirty="0">
                <a:solidFill>
                  <a:srgbClr val="26414F"/>
                </a:solidFill>
                <a:latin typeface="Proxima Nova 2"/>
              </a:rPr>
              <a:t>NL Health Services</a:t>
            </a:r>
          </a:p>
        </p:txBody>
      </p:sp>
      <p:pic>
        <p:nvPicPr>
          <p:cNvPr id="13" name="Picture 12" descr="A person in a suit&#10;&#10;Description automatically generated">
            <a:extLst>
              <a:ext uri="{FF2B5EF4-FFF2-40B4-BE49-F238E27FC236}">
                <a16:creationId xmlns:a16="http://schemas.microsoft.com/office/drawing/2014/main" id="{FE1F3C88-0693-D8E4-7499-AD11FEB0A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35" y="4238412"/>
            <a:ext cx="4793406" cy="47912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61167" y="5005619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Cubii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Jr.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02429" y="678001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Sara Hollett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8038338" y="33419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7 West</a:t>
            </a:r>
          </a:p>
        </p:txBody>
      </p:sp>
      <p:pic>
        <p:nvPicPr>
          <p:cNvPr id="9" name="Picture 8" descr="A black and blue exercise machine&#10;&#10;Description automatically generated">
            <a:extLst>
              <a:ext uri="{FF2B5EF4-FFF2-40B4-BE49-F238E27FC236}">
                <a16:creationId xmlns:a16="http://schemas.microsoft.com/office/drawing/2014/main" id="{ACDD70E4-2448-A566-0B96-EF4DDF2E9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0" y="3870988"/>
            <a:ext cx="62360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1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4600" y="14248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34152" y="4804919"/>
            <a:ext cx="771336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Commode with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Amputee Attachments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70456" y="7021642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Susan Dominix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06798" y="3288035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5 East</a:t>
            </a:r>
          </a:p>
        </p:txBody>
      </p:sp>
      <p:pic>
        <p:nvPicPr>
          <p:cNvPr id="8" name="Picture 7" descr="A wheelchair with a white cover&#10;&#10;Description automatically generated">
            <a:extLst>
              <a:ext uri="{FF2B5EF4-FFF2-40B4-BE49-F238E27FC236}">
                <a16:creationId xmlns:a16="http://schemas.microsoft.com/office/drawing/2014/main" id="{017A1F9C-D1BE-9F28-E945-10687AB5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23" y="3337291"/>
            <a:ext cx="4203410" cy="50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3528" y="-11616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61167" y="5005619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Broda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86845" y="6803985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Tracy Sullivan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778359" y="333729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6 East</a:t>
            </a:r>
          </a:p>
        </p:txBody>
      </p:sp>
      <p:pic>
        <p:nvPicPr>
          <p:cNvPr id="9" name="Picture 8" descr="A grey wheelchair with black wheels&#10;&#10;Description automatically generated">
            <a:extLst>
              <a:ext uri="{FF2B5EF4-FFF2-40B4-BE49-F238E27FC236}">
                <a16:creationId xmlns:a16="http://schemas.microsoft.com/office/drawing/2014/main" id="{AF97656E-5DD2-01CE-2431-EDB06E78A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70" y="3011059"/>
            <a:ext cx="4147466" cy="55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8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9720" y="-49699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0187" y="4969800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2 Seater Sofa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33983" y="6413672"/>
            <a:ext cx="6178743" cy="1834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Amy McGrath and Tammy Manning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34847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PIER Program</a:t>
            </a:r>
          </a:p>
        </p:txBody>
      </p:sp>
      <p:pic>
        <p:nvPicPr>
          <p:cNvPr id="8" name="Picture 7" descr="A red couch with measurements&#10;&#10;Description automatically generated">
            <a:extLst>
              <a:ext uri="{FF2B5EF4-FFF2-40B4-BE49-F238E27FC236}">
                <a16:creationId xmlns:a16="http://schemas.microsoft.com/office/drawing/2014/main" id="{CB6BC308-71F2-2DC2-4C89-93024AB57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73" y="4009777"/>
            <a:ext cx="6705600" cy="48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3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9720" y="-49699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49528" y="5304113"/>
            <a:ext cx="1242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Nintendo Wii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Game Bundle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82618" y="748949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Angelique Myles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10788177" y="3100300"/>
            <a:ext cx="74998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FACT Clinic – 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>
                <a:solidFill>
                  <a:srgbClr val="FFFFFF"/>
                </a:solidFill>
                <a:latin typeface="Proxima Nova 2"/>
              </a:rPr>
              <a:t>Waterford Hospital</a:t>
            </a:r>
          </a:p>
        </p:txBody>
      </p:sp>
      <p:pic>
        <p:nvPicPr>
          <p:cNvPr id="9" name="Picture 8" descr="A video game console and steering wheel&#10;&#10;Description automatically generated">
            <a:extLst>
              <a:ext uri="{FF2B5EF4-FFF2-40B4-BE49-F238E27FC236}">
                <a16:creationId xmlns:a16="http://schemas.microsoft.com/office/drawing/2014/main" id="{C61E80F2-06B7-B325-A4D8-6051A77C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3" y="4135354"/>
            <a:ext cx="749422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9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-342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9600" y="4922598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  <a:latin typeface="Proxima Nova 3"/>
              </a:rPr>
              <a:t>Broda</a:t>
            </a:r>
            <a:r>
              <a:rPr lang="en-US" sz="7200" dirty="0">
                <a:solidFill>
                  <a:srgbClr val="FFFFFF"/>
                </a:solidFill>
                <a:latin typeface="Proxima Nova 3"/>
              </a:rPr>
              <a:t>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50528" y="6608045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Kim Foley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891305" y="3490442"/>
            <a:ext cx="82671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Short Stay Unit / PAU</a:t>
            </a:r>
          </a:p>
        </p:txBody>
      </p:sp>
      <p:pic>
        <p:nvPicPr>
          <p:cNvPr id="8" name="Picture 7" descr="A grey wheelchair with black wheels&#10;&#10;Description automatically generated">
            <a:extLst>
              <a:ext uri="{FF2B5EF4-FFF2-40B4-BE49-F238E27FC236}">
                <a16:creationId xmlns:a16="http://schemas.microsoft.com/office/drawing/2014/main" id="{449AA264-C1B6-EB60-9CFD-A35CBE86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34258"/>
            <a:ext cx="4166162" cy="55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8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9720" y="-496999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80294" y="4649242"/>
            <a:ext cx="12420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Guitar Starter Pack </a:t>
            </a:r>
            <a:br>
              <a:rPr lang="en-US" sz="6600" dirty="0">
                <a:solidFill>
                  <a:srgbClr val="FFFFFF"/>
                </a:solidFill>
                <a:latin typeface="Proxima Nova 3"/>
              </a:rPr>
            </a:br>
            <a:r>
              <a:rPr lang="en-US" sz="6600" dirty="0">
                <a:solidFill>
                  <a:srgbClr val="FFFFFF"/>
                </a:solidFill>
                <a:latin typeface="Proxima Nova 3"/>
              </a:rPr>
              <a:t>and</a:t>
            </a:r>
            <a:br>
              <a:rPr lang="en-US" sz="6600" dirty="0">
                <a:solidFill>
                  <a:srgbClr val="FFFFFF"/>
                </a:solidFill>
                <a:latin typeface="Proxima Nova 3"/>
              </a:rPr>
            </a:br>
            <a:r>
              <a:rPr lang="en-US" sz="6600" dirty="0">
                <a:solidFill>
                  <a:srgbClr val="FFFFFF"/>
                </a:solidFill>
                <a:latin typeface="Proxima Nova 3"/>
              </a:rPr>
              <a:t>Portable Keyboard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69140" y="760579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Lisa Power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467600" y="315731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Geriatric PAU</a:t>
            </a:r>
          </a:p>
        </p:txBody>
      </p:sp>
      <p:pic>
        <p:nvPicPr>
          <p:cNvPr id="9" name="Picture 8" descr="A guitar and case with straps&#10;&#10;Description automatically generated">
            <a:extLst>
              <a:ext uri="{FF2B5EF4-FFF2-40B4-BE49-F238E27FC236}">
                <a16:creationId xmlns:a16="http://schemas.microsoft.com/office/drawing/2014/main" id="{F39874AA-DDF5-ECE1-444F-98F40DD90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8" y="590511"/>
            <a:ext cx="5653183" cy="5349901"/>
          </a:xfrm>
          <a:prstGeom prst="rect">
            <a:avLst/>
          </a:prstGeom>
        </p:spPr>
      </p:pic>
      <p:pic>
        <p:nvPicPr>
          <p:cNvPr id="13" name="Picture 12" descr="A black and white piano&#10;&#10;Description automatically generated">
            <a:extLst>
              <a:ext uri="{FF2B5EF4-FFF2-40B4-BE49-F238E27FC236}">
                <a16:creationId xmlns:a16="http://schemas.microsoft.com/office/drawing/2014/main" id="{63CBAFE6-82D8-6D30-EDEA-527FA9E69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53" y="5867799"/>
            <a:ext cx="6014931" cy="28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6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92221" y="-57715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3000" y="469736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Snowshoes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09257" y="646409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Nancy Hodder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16061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East 3 A</a:t>
            </a:r>
          </a:p>
        </p:txBody>
      </p:sp>
      <p:pic>
        <p:nvPicPr>
          <p:cNvPr id="8" name="Picture 7" descr="A pair of snowshoes and poles&#10;&#10;Description automatically generated">
            <a:extLst>
              <a:ext uri="{FF2B5EF4-FFF2-40B4-BE49-F238E27FC236}">
                <a16:creationId xmlns:a16="http://schemas.microsoft.com/office/drawing/2014/main" id="{0C7808AE-FFB1-E649-BC08-F73B1BC64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1" y="3543300"/>
            <a:ext cx="4266942" cy="42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5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92221" y="-57715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3000" y="4697361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Clock Radios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09257" y="646409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Pam Finn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16061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West 3 A</a:t>
            </a:r>
          </a:p>
        </p:txBody>
      </p:sp>
      <p:pic>
        <p:nvPicPr>
          <p:cNvPr id="9" name="Picture 8" descr="A digital alarm clock with a phone above it&#10;&#10;Description automatically generated">
            <a:extLst>
              <a:ext uri="{FF2B5EF4-FFF2-40B4-BE49-F238E27FC236}">
                <a16:creationId xmlns:a16="http://schemas.microsoft.com/office/drawing/2014/main" id="{61E8C964-02C5-F066-6DF2-B7E9C76DC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4" y="3282922"/>
            <a:ext cx="4941873" cy="40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0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92221" y="-57715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3237" y="4463760"/>
            <a:ext cx="1242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Tv and Stand </a:t>
            </a:r>
            <a:br>
              <a:rPr lang="en-US" sz="7200" dirty="0">
                <a:solidFill>
                  <a:srgbClr val="FFFFFF"/>
                </a:solidFill>
                <a:latin typeface="Proxima Nova 3"/>
              </a:rPr>
            </a:br>
            <a:r>
              <a:rPr lang="en-US" sz="7200" dirty="0">
                <a:solidFill>
                  <a:srgbClr val="FFFFFF"/>
                </a:solidFill>
                <a:latin typeface="Proxima Nova 3"/>
              </a:rPr>
              <a:t>with Wheels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09257" y="692114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Terri-Lynn Critch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16061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East 3 A</a:t>
            </a:r>
          </a:p>
        </p:txBody>
      </p:sp>
      <p:pic>
        <p:nvPicPr>
          <p:cNvPr id="8" name="Picture 7" descr="A computer and a monitor on a stand&#10;&#10;Description automatically generated">
            <a:extLst>
              <a:ext uri="{FF2B5EF4-FFF2-40B4-BE49-F238E27FC236}">
                <a16:creationId xmlns:a16="http://schemas.microsoft.com/office/drawing/2014/main" id="{370A670F-2BC4-BA14-A238-DC8622F39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91" y="2715705"/>
            <a:ext cx="3215029" cy="50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9878" y="-21605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50298" y="751287"/>
            <a:ext cx="6148858" cy="190783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887385" y="-216050"/>
            <a:ext cx="6752590" cy="11693267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075198" y="4011930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00A6CE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104705" y="5645740"/>
            <a:ext cx="7547863" cy="266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6414F"/>
                </a:solidFill>
                <a:latin typeface="Proxima Nova 2"/>
              </a:rPr>
              <a:t>Paul Snow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26414F"/>
                </a:solidFill>
                <a:latin typeface="Proxima Nova 2"/>
              </a:rPr>
              <a:t>President and CEO,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26414F"/>
                </a:solidFill>
                <a:latin typeface="Proxima Nova 2"/>
              </a:rPr>
              <a:t>Health Care Foundation</a:t>
            </a:r>
          </a:p>
        </p:txBody>
      </p:sp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74A1D050-3673-7DB6-945F-8325358EE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505" y="4152900"/>
            <a:ext cx="4900123" cy="490012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v with a lake and mountains&#10;&#10;Description automatically generated">
            <a:extLst>
              <a:ext uri="{FF2B5EF4-FFF2-40B4-BE49-F238E27FC236}">
                <a16:creationId xmlns:a16="http://schemas.microsoft.com/office/drawing/2014/main" id="{BA044C50-2A39-4E3C-530D-CE267942D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8" y="2158176"/>
            <a:ext cx="6644173" cy="664417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992221" y="-57715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86800" y="4687635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44” Tv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64572" y="646409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Thomas Foley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66505" y="316061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Geriatric PAU</a:t>
            </a:r>
          </a:p>
        </p:txBody>
      </p:sp>
    </p:spTree>
    <p:extLst>
      <p:ext uri="{BB962C8B-B14F-4D97-AF65-F5344CB8AC3E}">
        <p14:creationId xmlns:p14="http://schemas.microsoft.com/office/powerpoint/2010/main" val="2758171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-342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4010" y="5198927"/>
            <a:ext cx="1242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Nintendo Wii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Game Pack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92662" y="716667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Angelique Myles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70987" y="2895487"/>
            <a:ext cx="141866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FACT Clinic – 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 err="1">
                <a:solidFill>
                  <a:srgbClr val="FFFFFF"/>
                </a:solidFill>
                <a:latin typeface="Proxima Nova 2"/>
              </a:rPr>
              <a:t>LeMarchant</a:t>
            </a:r>
            <a:r>
              <a:rPr lang="en-US" sz="6600" dirty="0">
                <a:solidFill>
                  <a:srgbClr val="FFFFFF"/>
                </a:solidFill>
                <a:latin typeface="Proxima Nova 2"/>
              </a:rPr>
              <a:t> Road</a:t>
            </a:r>
          </a:p>
        </p:txBody>
      </p:sp>
      <p:pic>
        <p:nvPicPr>
          <p:cNvPr id="8" name="Picture 7" descr="A video game console and steering wheel&#10;&#10;Description automatically generated">
            <a:extLst>
              <a:ext uri="{FF2B5EF4-FFF2-40B4-BE49-F238E27FC236}">
                <a16:creationId xmlns:a16="http://schemas.microsoft.com/office/drawing/2014/main" id="{AF52E998-AA4F-0ABE-AC32-8D941F323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3" y="4051183"/>
            <a:ext cx="7641649" cy="36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7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34491" y="-107432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63590" y="4386864"/>
            <a:ext cx="548312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Bus Passes </a:t>
            </a:r>
            <a:br>
              <a:rPr lang="en-US" sz="7200" dirty="0">
                <a:solidFill>
                  <a:srgbClr val="FFFFFF"/>
                </a:solidFill>
                <a:latin typeface="Proxima Nova 3"/>
              </a:rPr>
            </a:br>
            <a:r>
              <a:rPr lang="en-US" sz="7200" dirty="0">
                <a:solidFill>
                  <a:srgbClr val="FFFFFF"/>
                </a:solidFill>
                <a:latin typeface="Proxima Nova 3"/>
              </a:rPr>
              <a:t>for Clients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59431" y="690323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Kathleen Coleman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35729" y="3283371"/>
            <a:ext cx="14186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2"/>
              </a:rPr>
              <a:t>Mobile Crisis Unit</a:t>
            </a:r>
          </a:p>
        </p:txBody>
      </p:sp>
      <p:pic>
        <p:nvPicPr>
          <p:cNvPr id="9" name="Picture 8" descr="A blue and white bus pass&#10;&#10;Description automatically generated">
            <a:extLst>
              <a:ext uri="{FF2B5EF4-FFF2-40B4-BE49-F238E27FC236}">
                <a16:creationId xmlns:a16="http://schemas.microsoft.com/office/drawing/2014/main" id="{08473BC0-7354-4ABC-236A-9081F0B72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70" y="3889369"/>
            <a:ext cx="5289433" cy="320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B5E84-7531-2588-CA6E-A2A4AAB3D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44" y="1257300"/>
            <a:ext cx="3891106" cy="2357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CDC4C-B336-DE5C-4377-1171CAF12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341" y="7301120"/>
            <a:ext cx="388958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1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34491" y="-107432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05800" y="5058310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Vein Finder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26728" y="676693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Kathy Cahill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759032" y="3507812"/>
            <a:ext cx="867503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Palliative Care Unit</a:t>
            </a:r>
          </a:p>
        </p:txBody>
      </p:sp>
      <p:pic>
        <p:nvPicPr>
          <p:cNvPr id="8" name="Picture 7" descr="A person using a scanner to check blood pressure&#10;&#10;Description automatically generated">
            <a:extLst>
              <a:ext uri="{FF2B5EF4-FFF2-40B4-BE49-F238E27FC236}">
                <a16:creationId xmlns:a16="http://schemas.microsoft.com/office/drawing/2014/main" id="{41C875FB-44C0-407F-A8F2-0D6FD391C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2" y="4034016"/>
            <a:ext cx="62644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9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ack of cushioned&#10;&#10;Description automatically generated">
            <a:extLst>
              <a:ext uri="{FF2B5EF4-FFF2-40B4-BE49-F238E27FC236}">
                <a16:creationId xmlns:a16="http://schemas.microsoft.com/office/drawing/2014/main" id="{28631799-1B88-89D8-5755-12D652E0D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60" y="5195419"/>
            <a:ext cx="4350079" cy="4350079"/>
          </a:xfrm>
          <a:prstGeom prst="rect">
            <a:avLst/>
          </a:prstGeom>
        </p:spPr>
      </p:pic>
      <p:pic>
        <p:nvPicPr>
          <p:cNvPr id="13" name="Picture 12" descr="A stack of black office chairs&#10;&#10;Description automatically generated">
            <a:extLst>
              <a:ext uri="{FF2B5EF4-FFF2-40B4-BE49-F238E27FC236}">
                <a16:creationId xmlns:a16="http://schemas.microsoft.com/office/drawing/2014/main" id="{D79932AF-83C0-AF7A-F1BE-68E88236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6" y="1104900"/>
            <a:ext cx="4559610" cy="487479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734491" y="-107432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99307" y="4398525"/>
            <a:ext cx="660162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Various Wheelchair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Cushions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and Backrests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3756" y="725352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Kimberly Coombes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410933" y="3239151"/>
            <a:ext cx="92637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759719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0" y="-16383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5339" y="4763839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53260" y="6426476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Terri-Lynn Stone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308452"/>
            <a:ext cx="141866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Palliative Care Unit</a:t>
            </a:r>
          </a:p>
        </p:txBody>
      </p:sp>
      <p:pic>
        <p:nvPicPr>
          <p:cNvPr id="8" name="Picture 7" descr="A reclining chair with a foot rest&#10;&#10;Description automatically generated">
            <a:extLst>
              <a:ext uri="{FF2B5EF4-FFF2-40B4-BE49-F238E27FC236}">
                <a16:creationId xmlns:a16="http://schemas.microsoft.com/office/drawing/2014/main" id="{733181A0-19FE-D2D5-26F0-B2CE7D249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92" y="2930916"/>
            <a:ext cx="4555839" cy="45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3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3213" y="-15621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30553" y="4398525"/>
            <a:ext cx="1028898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Move Manual Heavy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Duty Wheelchair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and Cushion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85675" y="7258393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Dawn Andrews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286099"/>
            <a:ext cx="141866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2"/>
              </a:rPr>
              <a:t>Occupational Therapy</a:t>
            </a:r>
          </a:p>
        </p:txBody>
      </p:sp>
      <p:pic>
        <p:nvPicPr>
          <p:cNvPr id="9" name="Picture 8" descr="A wheelchair with wheels and a white background&#10;&#10;Description automatically generated">
            <a:extLst>
              <a:ext uri="{FF2B5EF4-FFF2-40B4-BE49-F238E27FC236}">
                <a16:creationId xmlns:a16="http://schemas.microsoft.com/office/drawing/2014/main" id="{B3ADB65F-2AD8-3767-2C08-76BEFA4F8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047373"/>
            <a:ext cx="5933208" cy="51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8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four shelves&#10;&#10;Description automatically generated">
            <a:extLst>
              <a:ext uri="{FF2B5EF4-FFF2-40B4-BE49-F238E27FC236}">
                <a16:creationId xmlns:a16="http://schemas.microsoft.com/office/drawing/2014/main" id="{9F26ADFF-51A3-A34D-79FD-8A2C05B5A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3" y="2726911"/>
            <a:ext cx="8709721" cy="577744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0" y="-173244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9821" y="4855712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Cloverleaf Table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88907" y="6682113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Julie Sheppard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06798" y="3211235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VP 2 South</a:t>
            </a:r>
          </a:p>
        </p:txBody>
      </p:sp>
    </p:spTree>
    <p:extLst>
      <p:ext uri="{BB962C8B-B14F-4D97-AF65-F5344CB8AC3E}">
        <p14:creationId xmlns:p14="http://schemas.microsoft.com/office/powerpoint/2010/main" val="277810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0" y="-1104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22627" y="5476422"/>
            <a:ext cx="660162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Blanket Warmer and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Hair Washing Station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57171" y="738756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Jody O’Brien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903294" y="3072436"/>
            <a:ext cx="84402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Dr. Walter Templeman 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>
                <a:solidFill>
                  <a:srgbClr val="FFFFFF"/>
                </a:solidFill>
                <a:latin typeface="Proxima Nova 2"/>
              </a:rPr>
              <a:t>HealthCare Centre</a:t>
            </a:r>
          </a:p>
        </p:txBody>
      </p:sp>
      <p:pic>
        <p:nvPicPr>
          <p:cNvPr id="9" name="Picture 8" descr="A machine with a stack of towels&#10;&#10;Description automatically generated">
            <a:extLst>
              <a:ext uri="{FF2B5EF4-FFF2-40B4-BE49-F238E27FC236}">
                <a16:creationId xmlns:a16="http://schemas.microsoft.com/office/drawing/2014/main" id="{0EEDE4FC-8749-4A47-4B72-982C10F7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598726"/>
            <a:ext cx="4307956" cy="4494246"/>
          </a:xfrm>
          <a:prstGeom prst="rect">
            <a:avLst/>
          </a:prstGeom>
        </p:spPr>
      </p:pic>
      <p:pic>
        <p:nvPicPr>
          <p:cNvPr id="13" name="Picture 12" descr="A hair washing machine with a hose&#10;&#10;Description automatically generated">
            <a:extLst>
              <a:ext uri="{FF2B5EF4-FFF2-40B4-BE49-F238E27FC236}">
                <a16:creationId xmlns:a16="http://schemas.microsoft.com/office/drawing/2014/main" id="{9D444170-134D-CB13-D2AC-8FF7F4012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13" y="51435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5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rget with two axes&#10;&#10;Description automatically generated">
            <a:extLst>
              <a:ext uri="{FF2B5EF4-FFF2-40B4-BE49-F238E27FC236}">
                <a16:creationId xmlns:a16="http://schemas.microsoft.com/office/drawing/2014/main" id="{9E86EE10-1084-B819-C91C-061E92DF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10" y="5245865"/>
            <a:ext cx="4054175" cy="40756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6748" y="4509109"/>
            <a:ext cx="8735835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Ladder Ball,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Axe Throwing Game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Karaoke Speaker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42160" y="7278332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Proxima Nova 2"/>
              </a:rPr>
              <a:t>Adesole</a:t>
            </a:r>
            <a:r>
              <a:rPr lang="en-US" sz="5199" dirty="0">
                <a:solidFill>
                  <a:srgbClr val="FFFFFF"/>
                </a:solidFill>
                <a:latin typeface="Proxima Nova 2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Proxima Nova 2"/>
              </a:rPr>
              <a:t>Abiddunoje</a:t>
            </a:r>
            <a:endParaRPr lang="en-US" sz="5199" dirty="0">
              <a:solidFill>
                <a:srgbClr val="FFFFFF"/>
              </a:solidFill>
              <a:latin typeface="Proxima Nova 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441342" y="3047443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North East</a:t>
            </a:r>
          </a:p>
        </p:txBody>
      </p:sp>
      <p:pic>
        <p:nvPicPr>
          <p:cNvPr id="16" name="Picture 15" descr="A wooden ladder with balls and balls on it&#10;&#10;Description automatically generated">
            <a:extLst>
              <a:ext uri="{FF2B5EF4-FFF2-40B4-BE49-F238E27FC236}">
                <a16:creationId xmlns:a16="http://schemas.microsoft.com/office/drawing/2014/main" id="{8599BD6C-9F3A-C6A7-5A62-23DA068FE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" y="5774144"/>
            <a:ext cx="3987797" cy="3719189"/>
          </a:xfrm>
          <a:prstGeom prst="rect">
            <a:avLst/>
          </a:prstGeom>
        </p:spPr>
      </p:pic>
      <p:pic>
        <p:nvPicPr>
          <p:cNvPr id="19" name="Picture 18" descr="A speaker with a screen and microphones&#10;&#10;Description automatically generated">
            <a:extLst>
              <a:ext uri="{FF2B5EF4-FFF2-40B4-BE49-F238E27FC236}">
                <a16:creationId xmlns:a16="http://schemas.microsoft.com/office/drawing/2014/main" id="{9D17C3CD-CB39-A9B9-0D6D-DF983FF33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5" y="1041589"/>
            <a:ext cx="4707902" cy="47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9878" y="-21605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1705655"/>
            <a:ext cx="6148858" cy="190783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991055" y="-216050"/>
            <a:ext cx="6648920" cy="11693267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129063" y="5295049"/>
            <a:ext cx="5982110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20" lvl="1" indent="-421010" algn="ctr">
              <a:lnSpc>
                <a:spcPts val="5460"/>
              </a:lnSpc>
              <a:buFont typeface="Arial"/>
              <a:buChar char="•"/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Gary Rowe Memorial Comfort in Care fund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43467" y="4731310"/>
            <a:ext cx="7089391" cy="185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7"/>
              </a:lnSpc>
            </a:pPr>
            <a:r>
              <a:rPr lang="en-US" sz="10884">
                <a:solidFill>
                  <a:srgbClr val="FFFFFF"/>
                </a:solidFill>
                <a:latin typeface="Proxima Nova 1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78" y="6972300"/>
            <a:ext cx="5982110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20" lvl="1" indent="-421010" algn="ctr">
              <a:lnSpc>
                <a:spcPts val="5460"/>
              </a:lnSpc>
              <a:buFont typeface="Arial"/>
              <a:buChar char="•"/>
            </a:pPr>
            <a:r>
              <a:rPr lang="en-US" sz="3900" dirty="0">
                <a:solidFill>
                  <a:srgbClr val="26414F"/>
                </a:solidFill>
                <a:latin typeface="Proxima Nova 2"/>
              </a:rPr>
              <a:t>Community of donors </a:t>
            </a:r>
          </a:p>
        </p:txBody>
      </p:sp>
      <p:pic>
        <p:nvPicPr>
          <p:cNvPr id="8" name="Picture 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61AC2AB-EDFB-D617-C3FD-16576048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6" y="2954174"/>
            <a:ext cx="5492972" cy="2743438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11A11B35-27C8-C7B1-8646-DA84C9D22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2" y="7738258"/>
            <a:ext cx="3415068" cy="160081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24470" y="4715198"/>
            <a:ext cx="750458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12129" y="691833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Alicia Durnford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44673" y="3045569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North West</a:t>
            </a:r>
          </a:p>
        </p:txBody>
      </p:sp>
      <p:pic>
        <p:nvPicPr>
          <p:cNvPr id="9" name="Picture 8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11EAC3BD-5A67-A259-2944-8062DD37B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46" y="3099226"/>
            <a:ext cx="4536838" cy="45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9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38889" y="4844575"/>
            <a:ext cx="773318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711776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Amanda Simms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25290" y="31171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North West</a:t>
            </a:r>
          </a:p>
        </p:txBody>
      </p:sp>
      <p:pic>
        <p:nvPicPr>
          <p:cNvPr id="9" name="Picture 8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11EAC3BD-5A67-A259-2944-8062DD37B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46" y="3099226"/>
            <a:ext cx="4536838" cy="45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64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36797" y="5217741"/>
            <a:ext cx="78756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Hair Washing Station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07177" y="6700276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Amelia Neil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948376" y="3418049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East</a:t>
            </a:r>
          </a:p>
        </p:txBody>
      </p:sp>
      <p:pic>
        <p:nvPicPr>
          <p:cNvPr id="8" name="Picture 7" descr="A hair washing machine with a hose&#10;&#10;Description automatically generated">
            <a:extLst>
              <a:ext uri="{FF2B5EF4-FFF2-40B4-BE49-F238E27FC236}">
                <a16:creationId xmlns:a16="http://schemas.microsoft.com/office/drawing/2014/main" id="{43429502-A7BD-F7DC-8A7C-A9B7234AD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6" y="2715705"/>
            <a:ext cx="5231239" cy="52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3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0" y="-17145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13063" y="4916959"/>
            <a:ext cx="869353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  <a:latin typeface="Proxima Nova 3"/>
              </a:rPr>
              <a:t>Theraglide</a:t>
            </a:r>
            <a:r>
              <a:rPr lang="en-US" sz="6000" dirty="0">
                <a:solidFill>
                  <a:srgbClr val="FFFFFF"/>
                </a:solidFill>
                <a:latin typeface="Proxima Nova 3"/>
              </a:rPr>
              <a:t> Safety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Rocker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42160" y="7122829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Angelia Verge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47702" y="3386290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South West</a:t>
            </a:r>
          </a:p>
        </p:txBody>
      </p:sp>
      <p:pic>
        <p:nvPicPr>
          <p:cNvPr id="9" name="Picture 8" descr="A brown chair with wheels&#10;&#10;Description automatically generated">
            <a:extLst>
              <a:ext uri="{FF2B5EF4-FFF2-40B4-BE49-F238E27FC236}">
                <a16:creationId xmlns:a16="http://schemas.microsoft.com/office/drawing/2014/main" id="{8A2B2137-070F-313B-008E-EB462C4E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10" y="2715705"/>
            <a:ext cx="3861535" cy="55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30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6248" y="4829604"/>
            <a:ext cx="12420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10750" y="694585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Chantelle Johnson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692207" y="337802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East</a:t>
            </a:r>
          </a:p>
        </p:txBody>
      </p:sp>
      <p:pic>
        <p:nvPicPr>
          <p:cNvPr id="8" name="Picture 7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2422806F-EC52-5DAD-DF19-C38F5BD2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6" y="3463851"/>
            <a:ext cx="4903006" cy="4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93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-1472445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03716" y="5212922"/>
            <a:ext cx="5867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Acoustic Guitar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2598" y="6771220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Dylan White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157897" y="3408403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South West</a:t>
            </a:r>
          </a:p>
        </p:txBody>
      </p:sp>
      <p:pic>
        <p:nvPicPr>
          <p:cNvPr id="9" name="Picture 8" descr="A guitar and a bag with accessories&#10;&#10;Description automatically generated">
            <a:extLst>
              <a:ext uri="{FF2B5EF4-FFF2-40B4-BE49-F238E27FC236}">
                <a16:creationId xmlns:a16="http://schemas.microsoft.com/office/drawing/2014/main" id="{DCDE2699-B857-57B6-FF5D-17AD83E7C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2" y="2715705"/>
            <a:ext cx="5893240" cy="58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2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9308" y="5197974"/>
            <a:ext cx="1242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Hair Washing Station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60186" y="6742189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Emily Whitten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38737" y="3411644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South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96853-53A0-802B-F752-AC93AB4C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200" y="3368306"/>
            <a:ext cx="5230821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4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35764" y="5226267"/>
            <a:ext cx="8229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07177" y="6803159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Erica Priddle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462094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North East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339A19A7-5CD7-ADC5-CB7F-37DFDBFE9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45" y="538387"/>
            <a:ext cx="4019435" cy="4923808"/>
          </a:xfrm>
          <a:prstGeom prst="rect">
            <a:avLst/>
          </a:prstGeom>
        </p:spPr>
      </p:pic>
      <p:pic>
        <p:nvPicPr>
          <p:cNvPr id="13" name="Picture 12" descr="A chair next to a wall&#10;&#10;Description automatically generated">
            <a:extLst>
              <a:ext uri="{FF2B5EF4-FFF2-40B4-BE49-F238E27FC236}">
                <a16:creationId xmlns:a16="http://schemas.microsoft.com/office/drawing/2014/main" id="{C675199D-E47F-E18A-CF8C-D79707A38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3" y="5617668"/>
            <a:ext cx="4052741" cy="4052741"/>
          </a:xfrm>
          <a:prstGeom prst="rect">
            <a:avLst/>
          </a:prstGeom>
        </p:spPr>
      </p:pic>
      <p:pic>
        <p:nvPicPr>
          <p:cNvPr id="17" name="Picture 16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34E2781B-B9C4-2F9C-4FAF-79672E009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96" y="5617668"/>
            <a:ext cx="4052740" cy="40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0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5044" y="5024020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Sleeper Chair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96158" y="670307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Faith Drover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477000" y="342088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South East</a:t>
            </a:r>
          </a:p>
        </p:txBody>
      </p:sp>
      <p:pic>
        <p:nvPicPr>
          <p:cNvPr id="8" name="Picture 7" descr="A reclining chair with a foot rest&#10;&#10;Description automatically generated">
            <a:extLst>
              <a:ext uri="{FF2B5EF4-FFF2-40B4-BE49-F238E27FC236}">
                <a16:creationId xmlns:a16="http://schemas.microsoft.com/office/drawing/2014/main" id="{87CAC828-2F62-58B9-2C47-EF9037B95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55" y="3213780"/>
            <a:ext cx="4868897" cy="48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74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3213" y="-1472445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85609" y="4896431"/>
            <a:ext cx="783529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34861" y="6904921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Gillian Strong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234947" y="324974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South West</a:t>
            </a:r>
          </a:p>
        </p:txBody>
      </p:sp>
      <p:pic>
        <p:nvPicPr>
          <p:cNvPr id="9" name="Picture 8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FCFE41E6-ADD1-8E9E-56DE-21EF4DD29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8" y="3555654"/>
            <a:ext cx="4548893" cy="45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9878" y="-21605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50298" y="751287"/>
            <a:ext cx="6148858" cy="190783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887385" y="-216050"/>
            <a:ext cx="6752590" cy="11693267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75198" y="4011930"/>
            <a:ext cx="5246370" cy="524637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-8667" t="-16345" r="-8320" b="-664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A6C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34" y="6972300"/>
            <a:ext cx="7848600" cy="2795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400" dirty="0">
                <a:solidFill>
                  <a:srgbClr val="26414F"/>
                </a:solidFill>
                <a:latin typeface="Proxima Nova 2"/>
              </a:rPr>
              <a:t>Dr. Christopher Earle</a:t>
            </a:r>
            <a:br>
              <a:rPr lang="en-US" sz="5400" dirty="0">
                <a:solidFill>
                  <a:srgbClr val="26414F"/>
                </a:solidFill>
                <a:latin typeface="Proxima Nova 2"/>
              </a:rPr>
            </a:br>
            <a:r>
              <a:rPr lang="en-US" sz="4000" dirty="0">
                <a:solidFill>
                  <a:srgbClr val="26414F"/>
                </a:solidFill>
                <a:latin typeface="Proxima Nova 2"/>
              </a:rPr>
              <a:t>Consultation–Liaison Psychiatrist,</a:t>
            </a:r>
          </a:p>
          <a:p>
            <a:pPr algn="ctr">
              <a:lnSpc>
                <a:spcPts val="6719"/>
              </a:lnSpc>
            </a:pPr>
            <a:r>
              <a:rPr lang="en-US" sz="4000" dirty="0">
                <a:solidFill>
                  <a:srgbClr val="26414F"/>
                </a:solidFill>
                <a:latin typeface="Proxima Nova 2"/>
              </a:rPr>
              <a:t>Comfort in Care™ Grant Recipient</a:t>
            </a:r>
          </a:p>
        </p:txBody>
      </p:sp>
      <p:pic>
        <p:nvPicPr>
          <p:cNvPr id="12" name="Picture 11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0718030E-754D-3296-D6B1-7D3027FF0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8" y="4146608"/>
            <a:ext cx="4861410" cy="49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429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09571" y="4982864"/>
            <a:ext cx="829249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Pool Table, Rack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Cover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22342" y="7006229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Gina Carter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06798" y="3410658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South West</a:t>
            </a:r>
          </a:p>
        </p:txBody>
      </p:sp>
      <p:pic>
        <p:nvPicPr>
          <p:cNvPr id="8" name="Picture 7" descr="A pool table with a pool table and cue sticks&#10;&#10;Description automatically generated">
            <a:extLst>
              <a:ext uri="{FF2B5EF4-FFF2-40B4-BE49-F238E27FC236}">
                <a16:creationId xmlns:a16="http://schemas.microsoft.com/office/drawing/2014/main" id="{D0535EFC-193E-B389-B48B-EF428810E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97" y="2708981"/>
            <a:ext cx="6209761" cy="62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2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7907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1320" y="4945314"/>
            <a:ext cx="8153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Wall Mounted Fireplace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0981" y="6479837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Heather Best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166862" y="326688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North East</a:t>
            </a:r>
          </a:p>
        </p:txBody>
      </p:sp>
      <p:pic>
        <p:nvPicPr>
          <p:cNvPr id="9" name="Picture 8" descr="A fireplace in a room&#10;&#10;Description automatically generated">
            <a:extLst>
              <a:ext uri="{FF2B5EF4-FFF2-40B4-BE49-F238E27FC236}">
                <a16:creationId xmlns:a16="http://schemas.microsoft.com/office/drawing/2014/main" id="{A99D49C2-F15A-5367-87C2-0158DED01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12345" b="13805"/>
          <a:stretch/>
        </p:blipFill>
        <p:spPr>
          <a:xfrm>
            <a:off x="1373744" y="3172454"/>
            <a:ext cx="5793118" cy="49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5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hand holding a plant&#10;&#10;Description automatically generated">
            <a:extLst>
              <a:ext uri="{FF2B5EF4-FFF2-40B4-BE49-F238E27FC236}">
                <a16:creationId xmlns:a16="http://schemas.microsoft.com/office/drawing/2014/main" id="{3DF39C9B-C420-3C8F-0ACE-EBB242D0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22" y="5441895"/>
            <a:ext cx="4492651" cy="4492651"/>
          </a:xfrm>
          <a:prstGeom prst="rect">
            <a:avLst/>
          </a:prstGeom>
        </p:spPr>
      </p:pic>
      <p:pic>
        <p:nvPicPr>
          <p:cNvPr id="8" name="Picture 7" descr="A plant in a glass case&#10;&#10;Description automatically generated with medium confidence">
            <a:extLst>
              <a:ext uri="{FF2B5EF4-FFF2-40B4-BE49-F238E27FC236}">
                <a16:creationId xmlns:a16="http://schemas.microsoft.com/office/drawing/2014/main" id="{B8EB54B1-63B7-BACA-3BD5-AB56EB137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4423" r="16919" b="4416"/>
          <a:stretch/>
        </p:blipFill>
        <p:spPr>
          <a:xfrm>
            <a:off x="437944" y="569123"/>
            <a:ext cx="3843808" cy="570683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0" y="4815541"/>
            <a:ext cx="861733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Hydroponic Garden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and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Starter Plants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97350" y="762724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Jeena Ki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927090" y="328624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North West</a:t>
            </a:r>
          </a:p>
        </p:txBody>
      </p:sp>
    </p:spTree>
    <p:extLst>
      <p:ext uri="{BB962C8B-B14F-4D97-AF65-F5344CB8AC3E}">
        <p14:creationId xmlns:p14="http://schemas.microsoft.com/office/powerpoint/2010/main" val="1727734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23390" y="5010033"/>
            <a:ext cx="815346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24651" y="6712265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Jill Locke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34931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South East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BDABA7AC-0E45-90EE-6A74-F900A91B8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>
          <a:xfrm>
            <a:off x="472982" y="4990162"/>
            <a:ext cx="3531246" cy="4074685"/>
          </a:xfrm>
          <a:prstGeom prst="rect">
            <a:avLst/>
          </a:prstGeom>
        </p:spPr>
      </p:pic>
      <p:pic>
        <p:nvPicPr>
          <p:cNvPr id="16" name="Picture 15" descr="A chair next to a wall&#10;&#10;Description automatically generated">
            <a:extLst>
              <a:ext uri="{FF2B5EF4-FFF2-40B4-BE49-F238E27FC236}">
                <a16:creationId xmlns:a16="http://schemas.microsoft.com/office/drawing/2014/main" id="{CD1A77C7-DF45-6A7F-844F-DA35666BF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88" y="5035624"/>
            <a:ext cx="4074685" cy="4074685"/>
          </a:xfrm>
          <a:prstGeom prst="rect">
            <a:avLst/>
          </a:prstGeom>
        </p:spPr>
      </p:pic>
      <p:pic>
        <p:nvPicPr>
          <p:cNvPr id="19" name="Picture 18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A8AA64C5-89B7-588E-A560-A07B49E48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533141"/>
            <a:ext cx="3853183" cy="3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3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toys and objects&#10;&#10;Description automatically generated">
            <a:extLst>
              <a:ext uri="{FF2B5EF4-FFF2-40B4-BE49-F238E27FC236}">
                <a16:creationId xmlns:a16="http://schemas.microsoft.com/office/drawing/2014/main" id="{4AC0215D-461F-5ACE-8A0F-019831EB0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2" y="1979313"/>
            <a:ext cx="6998655" cy="699865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6248" y="4994195"/>
            <a:ext cx="124206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Snoezelen in a Bag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71293" y="651782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Kelsey Rose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10887092" y="3363500"/>
            <a:ext cx="59285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North East</a:t>
            </a:r>
          </a:p>
        </p:txBody>
      </p:sp>
    </p:spTree>
    <p:extLst>
      <p:ext uri="{BB962C8B-B14F-4D97-AF65-F5344CB8AC3E}">
        <p14:creationId xmlns:p14="http://schemas.microsoft.com/office/powerpoint/2010/main" val="23757343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27763" y="4908917"/>
            <a:ext cx="68580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Terry Cloth Shower 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Bath Capes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10750" y="6996118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Lindsay Lahey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949502" y="3398008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East</a:t>
            </a:r>
          </a:p>
        </p:txBody>
      </p:sp>
      <p:pic>
        <p:nvPicPr>
          <p:cNvPr id="9" name="Picture 8" descr="A white poncho with a hood&#10;&#10;Description automatically generated">
            <a:extLst>
              <a:ext uri="{FF2B5EF4-FFF2-40B4-BE49-F238E27FC236}">
                <a16:creationId xmlns:a16="http://schemas.microsoft.com/office/drawing/2014/main" id="{B41484C7-6631-5DCF-D454-964711A9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19" y="2552700"/>
            <a:ext cx="5528578" cy="66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0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v with a lake and mountains&#10;&#10;Description automatically generated">
            <a:extLst>
              <a:ext uri="{FF2B5EF4-FFF2-40B4-BE49-F238E27FC236}">
                <a16:creationId xmlns:a16="http://schemas.microsoft.com/office/drawing/2014/main" id="{1C4A6793-F2D0-601E-D5FB-C80255BA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9" y="2456495"/>
            <a:ext cx="6601628" cy="660162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32525" y="5035624"/>
            <a:ext cx="1242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Smart Tv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80348" y="671998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Lori Russell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06798" y="3363500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West</a:t>
            </a:r>
          </a:p>
        </p:txBody>
      </p:sp>
    </p:spTree>
    <p:extLst>
      <p:ext uri="{BB962C8B-B14F-4D97-AF65-F5344CB8AC3E}">
        <p14:creationId xmlns:p14="http://schemas.microsoft.com/office/powerpoint/2010/main" val="88916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86C1F1D5-BA6E-0EEC-88E2-1C265276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6" y="5262926"/>
            <a:ext cx="4454547" cy="445454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6882" y="5007062"/>
            <a:ext cx="1242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48953" y="6592324"/>
            <a:ext cx="6178743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Lynzie Mahoney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43150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South West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FEECE0E6-0F7A-F6DE-52AD-BA6D25CEB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6" y="5262926"/>
            <a:ext cx="3659090" cy="4482385"/>
          </a:xfrm>
          <a:prstGeom prst="rect">
            <a:avLst/>
          </a:prstGeom>
        </p:spPr>
      </p:pic>
      <p:pic>
        <p:nvPicPr>
          <p:cNvPr id="13" name="Picture 12" descr="A chair next to a wall&#10;&#10;Description automatically generated">
            <a:extLst>
              <a:ext uri="{FF2B5EF4-FFF2-40B4-BE49-F238E27FC236}">
                <a16:creationId xmlns:a16="http://schemas.microsoft.com/office/drawing/2014/main" id="{7635C206-C52F-F957-3FAD-4DFF0A640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28" y="807870"/>
            <a:ext cx="4054583" cy="40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17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76948" y="6968129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Miriam Okyere-Kwarteng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758054" y="3407146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West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10234607" y="4801116"/>
            <a:ext cx="79255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pic>
        <p:nvPicPr>
          <p:cNvPr id="16" name="Picture 15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D6EC1455-AEE2-8DCA-17AA-993E584D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7" y="3360235"/>
            <a:ext cx="4967357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49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0178" y="6914715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Nicole Pretty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936055" y="3339658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North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7299060" y="4791822"/>
            <a:ext cx="13648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pic>
        <p:nvPicPr>
          <p:cNvPr id="9" name="Picture 8" descr="A skylight in a ceiling&#10;&#10;Description automatically generated">
            <a:extLst>
              <a:ext uri="{FF2B5EF4-FFF2-40B4-BE49-F238E27FC236}">
                <a16:creationId xmlns:a16="http://schemas.microsoft.com/office/drawing/2014/main" id="{E066F35C-8B24-F019-4F90-1B0F79B3D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44" y="3097112"/>
            <a:ext cx="5273618" cy="52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women sitting around a table&#10;&#10;Description automatically generated">
            <a:extLst>
              <a:ext uri="{FF2B5EF4-FFF2-40B4-BE49-F238E27FC236}">
                <a16:creationId xmlns:a16="http://schemas.microsoft.com/office/drawing/2014/main" id="{FB3F0B5D-EA08-B03E-0D8D-71F7DC5EE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3181" r="7874" b="10225"/>
          <a:stretch/>
        </p:blipFill>
        <p:spPr>
          <a:xfrm>
            <a:off x="188444" y="3771900"/>
            <a:ext cx="8198220" cy="462556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391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39852" y="798571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1490" y="3012151"/>
            <a:ext cx="385956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Proxima Nova 2"/>
              </a:rPr>
              <a:t>Thank You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Proxima Nova 2"/>
              </a:rPr>
              <a:t>to the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61637" y="5193376"/>
            <a:ext cx="7459266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dirty="0">
                <a:solidFill>
                  <a:srgbClr val="FFFFFF"/>
                </a:solidFill>
                <a:latin typeface="Proxima Nova 2"/>
              </a:rPr>
              <a:t>Comfort in Care™ </a:t>
            </a:r>
          </a:p>
          <a:p>
            <a:pPr algn="ctr">
              <a:lnSpc>
                <a:spcPts val="7500"/>
              </a:lnSpc>
            </a:pPr>
            <a:r>
              <a:rPr lang="en-US" sz="6000" dirty="0">
                <a:solidFill>
                  <a:srgbClr val="FFFFFF"/>
                </a:solidFill>
                <a:latin typeface="Proxima Nova 2"/>
              </a:rPr>
              <a:t>Selections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03624-56E7-788D-C7D7-1D3BDC134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295" y="8537025"/>
            <a:ext cx="3627434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0824" y="7002606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Pamela Philpott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265908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South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10124074" y="4834224"/>
            <a:ext cx="8077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</p:txBody>
      </p:sp>
      <p:pic>
        <p:nvPicPr>
          <p:cNvPr id="11" name="Picture 10" descr="A window with trees and blue sky&#10;&#10;Description automatically generated">
            <a:extLst>
              <a:ext uri="{FF2B5EF4-FFF2-40B4-BE49-F238E27FC236}">
                <a16:creationId xmlns:a16="http://schemas.microsoft.com/office/drawing/2014/main" id="{AB2D81A8-FAC7-9759-B7A5-F2429FBF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4" y="2866638"/>
            <a:ext cx="5924958" cy="59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9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CE849DE6-5C67-059B-FF9B-4F35AF9D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29" y="6128798"/>
            <a:ext cx="3802021" cy="380202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76948" y="6556735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Patience Newhook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853446" y="3340443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South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10294497" y="5057548"/>
            <a:ext cx="823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7FB04622-9400-3333-1E9C-CEA790848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" y="535805"/>
            <a:ext cx="2923592" cy="3581400"/>
          </a:xfrm>
          <a:prstGeom prst="rect">
            <a:avLst/>
          </a:prstGeom>
        </p:spPr>
      </p:pic>
      <p:pic>
        <p:nvPicPr>
          <p:cNvPr id="14" name="Picture 13" descr="A chair next to a wall&#10;&#10;Description automatically generated">
            <a:extLst>
              <a:ext uri="{FF2B5EF4-FFF2-40B4-BE49-F238E27FC236}">
                <a16:creationId xmlns:a16="http://schemas.microsoft.com/office/drawing/2014/main" id="{5D55328A-3D72-956A-2753-5E204D6F0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68" y="4274108"/>
            <a:ext cx="3407389" cy="34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38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CE849DE6-5C67-059B-FF9B-4F35AF9D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5697055"/>
            <a:ext cx="4049553" cy="404955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105400" y="-20193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38114" y="6630855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Patti Lynn Harvey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553200" y="332133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North West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7282575" y="5071198"/>
            <a:ext cx="1364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7FB04622-9400-3333-1E9C-CEA790848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41" y="807870"/>
            <a:ext cx="3670041" cy="4495800"/>
          </a:xfrm>
          <a:prstGeom prst="rect">
            <a:avLst/>
          </a:prstGeom>
        </p:spPr>
      </p:pic>
      <p:pic>
        <p:nvPicPr>
          <p:cNvPr id="14" name="Picture 13" descr="A chair next to a wall&#10;&#10;Description automatically generated">
            <a:extLst>
              <a:ext uri="{FF2B5EF4-FFF2-40B4-BE49-F238E27FC236}">
                <a16:creationId xmlns:a16="http://schemas.microsoft.com/office/drawing/2014/main" id="{5D55328A-3D72-956A-2753-5E204D6F0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5" y="5716100"/>
            <a:ext cx="4030508" cy="40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3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0" y="-23241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77463" y="6774006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Suzanne Ridgley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799227" y="336429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1 South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9886593" y="4806692"/>
            <a:ext cx="823856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  <a:p>
            <a:pPr algn="ctr"/>
            <a:endParaRPr lang="en-US" sz="6600" dirty="0">
              <a:solidFill>
                <a:srgbClr val="FFFFFF"/>
              </a:solidFill>
              <a:latin typeface="Proxima Nova 3"/>
            </a:endParaRPr>
          </a:p>
        </p:txBody>
      </p:sp>
      <p:pic>
        <p:nvPicPr>
          <p:cNvPr id="11" name="Picture 10" descr="A window with trees and blue sky&#10;&#10;Description automatically generated">
            <a:extLst>
              <a:ext uri="{FF2B5EF4-FFF2-40B4-BE49-F238E27FC236}">
                <a16:creationId xmlns:a16="http://schemas.microsoft.com/office/drawing/2014/main" id="{23F473AC-C778-9606-7416-D457EFD6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7" y="21336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08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6252" y="-20955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26662" y="689840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Tiffany O’Neill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949502" y="339574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63A-1E61-32AF-F9D0-C533BE1AA592}"/>
              </a:ext>
            </a:extLst>
          </p:cNvPr>
          <p:cNvSpPr txBox="1"/>
          <p:nvPr/>
        </p:nvSpPr>
        <p:spPr>
          <a:xfrm>
            <a:off x="10296971" y="4811088"/>
            <a:ext cx="769234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Tree and Cloud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Fluorescent Light Covers</a:t>
            </a:r>
          </a:p>
          <a:p>
            <a:pPr algn="ctr"/>
            <a:endParaRPr lang="en-US" sz="6600" dirty="0">
              <a:solidFill>
                <a:srgbClr val="FFFFFF"/>
              </a:solidFill>
              <a:latin typeface="Proxima Nova 3"/>
            </a:endParaRPr>
          </a:p>
        </p:txBody>
      </p:sp>
      <p:pic>
        <p:nvPicPr>
          <p:cNvPr id="9" name="Picture 8" descr="A ceiling with a picture of trees&#10;&#10;Description automatically generated">
            <a:extLst>
              <a:ext uri="{FF2B5EF4-FFF2-40B4-BE49-F238E27FC236}">
                <a16:creationId xmlns:a16="http://schemas.microsoft.com/office/drawing/2014/main" id="{01F35972-7E1C-6FD3-6AAD-3BA935FD2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7852" y="3096261"/>
            <a:ext cx="4938743" cy="4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63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08966" y="6766965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Tina Christopher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003225" y="3192827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South 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475739" y="4555735"/>
            <a:ext cx="13648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Bean Bag and</a:t>
            </a:r>
            <a:br>
              <a:rPr lang="en-US" sz="6000" dirty="0">
                <a:solidFill>
                  <a:srgbClr val="FFFFFF"/>
                </a:solidFill>
                <a:latin typeface="Proxima Nova 3"/>
              </a:rPr>
            </a:br>
            <a:r>
              <a:rPr lang="en-US" sz="6000" dirty="0">
                <a:solidFill>
                  <a:srgbClr val="FFFFFF"/>
                </a:solidFill>
                <a:latin typeface="Proxima Nova 3"/>
              </a:rPr>
              <a:t>Board Games</a:t>
            </a:r>
          </a:p>
        </p:txBody>
      </p:sp>
      <p:pic>
        <p:nvPicPr>
          <p:cNvPr id="14" name="Picture 13" descr="A box of a game&#10;&#10;Description automatically generated">
            <a:extLst>
              <a:ext uri="{FF2B5EF4-FFF2-40B4-BE49-F238E27FC236}">
                <a16:creationId xmlns:a16="http://schemas.microsoft.com/office/drawing/2014/main" id="{BD3F54E6-6328-FD32-1A56-5C28A4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2" y="6123226"/>
            <a:ext cx="3133121" cy="3319958"/>
          </a:xfrm>
          <a:prstGeom prst="rect">
            <a:avLst/>
          </a:prstGeom>
        </p:spPr>
      </p:pic>
      <p:pic>
        <p:nvPicPr>
          <p:cNvPr id="17" name="Picture 16" descr="A pair of wooden boards with black squares on them&#10;&#10;Description automatically generated">
            <a:extLst>
              <a:ext uri="{FF2B5EF4-FFF2-40B4-BE49-F238E27FC236}">
                <a16:creationId xmlns:a16="http://schemas.microsoft.com/office/drawing/2014/main" id="{802A2824-F1AA-D4A4-20BA-D7BD0BC4D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4" y="5082744"/>
            <a:ext cx="5646234" cy="4724400"/>
          </a:xfrm>
          <a:prstGeom prst="rect">
            <a:avLst/>
          </a:prstGeom>
        </p:spPr>
      </p:pic>
      <p:pic>
        <p:nvPicPr>
          <p:cNvPr id="20" name="Picture 19" descr="A two colored board games&#10;&#10;Description automatically generated with medium confidence">
            <a:extLst>
              <a:ext uri="{FF2B5EF4-FFF2-40B4-BE49-F238E27FC236}">
                <a16:creationId xmlns:a16="http://schemas.microsoft.com/office/drawing/2014/main" id="{571273D5-9234-4F32-AA32-746ACD84F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22" y="1227490"/>
            <a:ext cx="5038186" cy="35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96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stand with wheels&#10;&#10;Description automatically generated with medium confidence">
            <a:extLst>
              <a:ext uri="{FF2B5EF4-FFF2-40B4-BE49-F238E27FC236}">
                <a16:creationId xmlns:a16="http://schemas.microsoft.com/office/drawing/2014/main" id="{E42802ED-4286-0E3A-1142-D789C0119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19" y="4374657"/>
            <a:ext cx="4330395" cy="423501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35900" y="6819434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Tina Fitzpatrick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206798" y="3190750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2 South 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10515600" y="4723854"/>
            <a:ext cx="82587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Projector with Screen,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Cart and Yard Pong</a:t>
            </a:r>
          </a:p>
        </p:txBody>
      </p:sp>
      <p:pic>
        <p:nvPicPr>
          <p:cNvPr id="8" name="Picture 7" descr="A white projector with a phone on top&#10;&#10;Description automatically generated">
            <a:extLst>
              <a:ext uri="{FF2B5EF4-FFF2-40B4-BE49-F238E27FC236}">
                <a16:creationId xmlns:a16="http://schemas.microsoft.com/office/drawing/2014/main" id="{B4B5C218-8B61-D9B3-B249-DD407292A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5" y="4231995"/>
            <a:ext cx="4483021" cy="4423512"/>
          </a:xfrm>
          <a:prstGeom prst="rect">
            <a:avLst/>
          </a:prstGeom>
        </p:spPr>
      </p:pic>
      <p:pic>
        <p:nvPicPr>
          <p:cNvPr id="19" name="Picture 18" descr="A group of red cups and balls&#10;&#10;Description automatically generated">
            <a:extLst>
              <a:ext uri="{FF2B5EF4-FFF2-40B4-BE49-F238E27FC236}">
                <a16:creationId xmlns:a16="http://schemas.microsoft.com/office/drawing/2014/main" id="{A57F5ADC-2828-7223-8C45-1E5109F96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7870"/>
            <a:ext cx="3136527" cy="30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26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6252" y="-2226138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4056" y="656930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Tom Neil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003225" y="3361381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4 North 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10236584" y="5068619"/>
            <a:ext cx="8127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Peel and Stick Wall Murals</a:t>
            </a:r>
          </a:p>
        </p:txBody>
      </p:sp>
      <p:pic>
        <p:nvPicPr>
          <p:cNvPr id="9" name="Picture 8" descr="A wall mural of flowers&#10;&#10;Description automatically generated">
            <a:extLst>
              <a:ext uri="{FF2B5EF4-FFF2-40B4-BE49-F238E27FC236}">
                <a16:creationId xmlns:a16="http://schemas.microsoft.com/office/drawing/2014/main" id="{63A208A5-0377-19AD-A788-FE072BB08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95" y="5634600"/>
            <a:ext cx="3352851" cy="4107242"/>
          </a:xfrm>
          <a:prstGeom prst="rect">
            <a:avLst/>
          </a:prstGeom>
        </p:spPr>
      </p:pic>
      <p:pic>
        <p:nvPicPr>
          <p:cNvPr id="16" name="Picture 15" descr="A chair next to a wall&#10;&#10;Description automatically generated">
            <a:extLst>
              <a:ext uri="{FF2B5EF4-FFF2-40B4-BE49-F238E27FC236}">
                <a16:creationId xmlns:a16="http://schemas.microsoft.com/office/drawing/2014/main" id="{07C2ABC7-D2DA-3E77-7CD7-49DF5558A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3" y="1268983"/>
            <a:ext cx="3874517" cy="3874517"/>
          </a:xfrm>
          <a:prstGeom prst="rect">
            <a:avLst/>
          </a:prstGeom>
        </p:spPr>
      </p:pic>
      <p:pic>
        <p:nvPicPr>
          <p:cNvPr id="20" name="Picture 19" descr="A wall mural of a lake with a sunset behind it&#10;&#10;Description automatically generated">
            <a:extLst>
              <a:ext uri="{FF2B5EF4-FFF2-40B4-BE49-F238E27FC236}">
                <a16:creationId xmlns:a16="http://schemas.microsoft.com/office/drawing/2014/main" id="{C3A9F6E0-0695-0C4E-A9E7-31E618DD2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9" y="6230328"/>
            <a:ext cx="3500964" cy="35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8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25899" y="6627967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Travis Fraize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008094" y="3369480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North 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537357" y="5024914"/>
            <a:ext cx="13648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Foldable Pool Table</a:t>
            </a:r>
          </a:p>
        </p:txBody>
      </p:sp>
      <p:pic>
        <p:nvPicPr>
          <p:cNvPr id="8" name="Picture 7" descr="A pool table with cue sticks and a pool table&#10;&#10;Description automatically generated">
            <a:extLst>
              <a:ext uri="{FF2B5EF4-FFF2-40B4-BE49-F238E27FC236}">
                <a16:creationId xmlns:a16="http://schemas.microsoft.com/office/drawing/2014/main" id="{20A536F5-D02C-469B-CAC0-F08D52B7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5" y="2715705"/>
            <a:ext cx="6047390" cy="60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00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-1866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76948" y="6453613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Victoria Laite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159283" y="3422542"/>
            <a:ext cx="141866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3 South 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660534" y="5142294"/>
            <a:ext cx="1364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Exercise Equipment</a:t>
            </a:r>
          </a:p>
        </p:txBody>
      </p:sp>
      <p:pic>
        <p:nvPicPr>
          <p:cNvPr id="9" name="Picture 8" descr="A purple dumbbell with white text&#10;&#10;Description automatically generated">
            <a:extLst>
              <a:ext uri="{FF2B5EF4-FFF2-40B4-BE49-F238E27FC236}">
                <a16:creationId xmlns:a16="http://schemas.microsoft.com/office/drawing/2014/main" id="{0AC12982-7588-153A-4CDA-C668F86AD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8" y="2850972"/>
            <a:ext cx="2143125" cy="2143125"/>
          </a:xfrm>
          <a:prstGeom prst="rect">
            <a:avLst/>
          </a:prstGeom>
        </p:spPr>
      </p:pic>
      <p:pic>
        <p:nvPicPr>
          <p:cNvPr id="14" name="Picture 13" descr="A green dumbbell with a number on it&#10;&#10;Description automatically generated">
            <a:extLst>
              <a:ext uri="{FF2B5EF4-FFF2-40B4-BE49-F238E27FC236}">
                <a16:creationId xmlns:a16="http://schemas.microsoft.com/office/drawing/2014/main" id="{CCAF7D45-52BB-5B6A-929A-C5968C9AC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4" y="2850973"/>
            <a:ext cx="2143125" cy="2143125"/>
          </a:xfrm>
          <a:prstGeom prst="rect">
            <a:avLst/>
          </a:prstGeom>
        </p:spPr>
      </p:pic>
      <p:pic>
        <p:nvPicPr>
          <p:cNvPr id="17" name="Picture 16" descr="A pink dumbbell with white text&#10;&#10;Description automatically generated">
            <a:extLst>
              <a:ext uri="{FF2B5EF4-FFF2-40B4-BE49-F238E27FC236}">
                <a16:creationId xmlns:a16="http://schemas.microsoft.com/office/drawing/2014/main" id="{AA1A05A7-80A1-49E4-28B3-8FEE6BDE2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43" y="807870"/>
            <a:ext cx="2619375" cy="1743075"/>
          </a:xfrm>
          <a:prstGeom prst="rect">
            <a:avLst/>
          </a:prstGeom>
        </p:spPr>
      </p:pic>
      <p:pic>
        <p:nvPicPr>
          <p:cNvPr id="20" name="Picture 19" descr="A blue dumbbell with white numbers&#10;&#10;Description automatically generated">
            <a:extLst>
              <a:ext uri="{FF2B5EF4-FFF2-40B4-BE49-F238E27FC236}">
                <a16:creationId xmlns:a16="http://schemas.microsoft.com/office/drawing/2014/main" id="{12F60047-0FE2-4830-49C5-D031247AB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" y="0"/>
            <a:ext cx="3390900" cy="3390900"/>
          </a:xfrm>
          <a:prstGeom prst="rect">
            <a:avLst/>
          </a:prstGeom>
        </p:spPr>
      </p:pic>
      <p:pic>
        <p:nvPicPr>
          <p:cNvPr id="22" name="Picture 21" descr="A black ball with a white text&#10;&#10;Description automatically generated">
            <a:extLst>
              <a:ext uri="{FF2B5EF4-FFF2-40B4-BE49-F238E27FC236}">
                <a16:creationId xmlns:a16="http://schemas.microsoft.com/office/drawing/2014/main" id="{9BA44C47-27F5-1582-0C72-0363FC6F3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0" y="5391576"/>
            <a:ext cx="2152650" cy="2124075"/>
          </a:xfrm>
          <a:prstGeom prst="rect">
            <a:avLst/>
          </a:prstGeom>
        </p:spPr>
      </p:pic>
      <p:pic>
        <p:nvPicPr>
          <p:cNvPr id="24" name="Picture 23" descr="Several different colored bands&#10;&#10;Description automatically generated with medium confidence">
            <a:extLst>
              <a:ext uri="{FF2B5EF4-FFF2-40B4-BE49-F238E27FC236}">
                <a16:creationId xmlns:a16="http://schemas.microsoft.com/office/drawing/2014/main" id="{4D718617-F2C3-4F43-A24B-2E3292B6D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04" y="5152410"/>
            <a:ext cx="2602408" cy="2602408"/>
          </a:xfrm>
          <a:prstGeom prst="rect">
            <a:avLst/>
          </a:prstGeom>
        </p:spPr>
      </p:pic>
      <p:pic>
        <p:nvPicPr>
          <p:cNvPr id="27" name="Picture 26" descr="A green cart with two shelves&#10;&#10;Description automatically generated">
            <a:extLst>
              <a:ext uri="{FF2B5EF4-FFF2-40B4-BE49-F238E27FC236}">
                <a16:creationId xmlns:a16="http://schemas.microsoft.com/office/drawing/2014/main" id="{E60021BD-7152-EC05-AF97-5A33B3C87B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46" y="4950197"/>
            <a:ext cx="2568421" cy="45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kneeling with a dog in the woods&#10;&#10;Description automatically generated">
            <a:extLst>
              <a:ext uri="{FF2B5EF4-FFF2-40B4-BE49-F238E27FC236}">
                <a16:creationId xmlns:a16="http://schemas.microsoft.com/office/drawing/2014/main" id="{40D50897-9003-2F15-D541-2AFED5733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2" y="173088"/>
            <a:ext cx="5132228" cy="511440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339161" y="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39852" y="798571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15154" y="3933714"/>
            <a:ext cx="6236987" cy="1139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800" dirty="0">
                <a:solidFill>
                  <a:srgbClr val="FFFFFF"/>
                </a:solidFill>
                <a:latin typeface="Proxima Nova 2"/>
              </a:rPr>
              <a:t>Thank You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60186" y="5291446"/>
            <a:ext cx="7459266" cy="102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8000" dirty="0">
                <a:solidFill>
                  <a:srgbClr val="FFFFFF"/>
                </a:solidFill>
                <a:latin typeface="Proxima Nova 2"/>
              </a:rPr>
              <a:t>Jackie</a:t>
            </a:r>
            <a:r>
              <a:rPr lang="en-US" sz="6000" dirty="0">
                <a:solidFill>
                  <a:srgbClr val="FFFFFF"/>
                </a:solidFill>
                <a:latin typeface="Proxima Nova 2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03624-56E7-788D-C7D7-1D3BDC134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295" y="8537025"/>
            <a:ext cx="3627434" cy="1816765"/>
          </a:xfrm>
          <a:prstGeom prst="rect">
            <a:avLst/>
          </a:prstGeom>
        </p:spPr>
      </p:pic>
      <p:pic>
        <p:nvPicPr>
          <p:cNvPr id="9" name="Picture 8" descr="A person standing next to a stuffed bear&#10;&#10;Description automatically generated">
            <a:extLst>
              <a:ext uri="{FF2B5EF4-FFF2-40B4-BE49-F238E27FC236}">
                <a16:creationId xmlns:a16="http://schemas.microsoft.com/office/drawing/2014/main" id="{2AC2961D-8F34-B79B-5A62-640C7285B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18" y="4541172"/>
            <a:ext cx="4602967" cy="51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8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4308" y="-2039471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8172" y="691632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Proxima Nova 2"/>
              </a:rPr>
              <a:t>Tammy Hudson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11178172" y="3147119"/>
            <a:ext cx="64255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Nuclear and 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>
                <a:solidFill>
                  <a:srgbClr val="FFFFFF"/>
                </a:solidFill>
                <a:latin typeface="Proxima Nova 2"/>
              </a:rPr>
              <a:t>Medical Imaging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930416" y="5457170"/>
            <a:ext cx="13648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Vein Lite LED+</a:t>
            </a:r>
          </a:p>
        </p:txBody>
      </p:sp>
      <p:pic>
        <p:nvPicPr>
          <p:cNvPr id="8" name="Picture 7" descr="A black and orange device with a black case&#10;&#10;Description automatically generated with medium confidence">
            <a:extLst>
              <a:ext uri="{FF2B5EF4-FFF2-40B4-BE49-F238E27FC236}">
                <a16:creationId xmlns:a16="http://schemas.microsoft.com/office/drawing/2014/main" id="{70F3040A-47FC-0D8F-9A2E-D03876237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36" y="2715705"/>
            <a:ext cx="5917730" cy="59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54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4308" y="-2039471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71813" y="764753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Ashley Boland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37420" y="2984165"/>
            <a:ext cx="14186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2"/>
              </a:rPr>
              <a:t>Kidney Care Centre –</a:t>
            </a:r>
            <a:br>
              <a:rPr lang="en-US" sz="6000" dirty="0">
                <a:solidFill>
                  <a:srgbClr val="FFFFFF"/>
                </a:solidFill>
                <a:latin typeface="Proxima Nova 2"/>
              </a:rPr>
            </a:br>
            <a:r>
              <a:rPr lang="en-US" sz="6000" dirty="0">
                <a:solidFill>
                  <a:srgbClr val="FFFFFF"/>
                </a:solidFill>
                <a:latin typeface="Proxima Nova 2"/>
              </a:rPr>
              <a:t>Home Dialysis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10152235" y="5062207"/>
            <a:ext cx="99648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Electric Fireplace,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Coffee Table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Artificial Plants</a:t>
            </a:r>
          </a:p>
        </p:txBody>
      </p:sp>
      <p:pic>
        <p:nvPicPr>
          <p:cNvPr id="9" name="Picture 8" descr="A collage of a plant in a pot&#10;&#10;Description automatically generated">
            <a:extLst>
              <a:ext uri="{FF2B5EF4-FFF2-40B4-BE49-F238E27FC236}">
                <a16:creationId xmlns:a16="http://schemas.microsoft.com/office/drawing/2014/main" id="{69062BF2-EC7D-DA22-8686-4F04768C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42" y="6226630"/>
            <a:ext cx="4174570" cy="2777987"/>
          </a:xfrm>
          <a:prstGeom prst="rect">
            <a:avLst/>
          </a:prstGeom>
        </p:spPr>
      </p:pic>
      <p:pic>
        <p:nvPicPr>
          <p:cNvPr id="14" name="Picture 13" descr="A round white table with black metal legs&#10;&#10;Description automatically generated">
            <a:extLst>
              <a:ext uri="{FF2B5EF4-FFF2-40B4-BE49-F238E27FC236}">
                <a16:creationId xmlns:a16="http://schemas.microsoft.com/office/drawing/2014/main" id="{D6C0398E-D30C-B611-40F7-6B6F589F1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3" y="5913409"/>
            <a:ext cx="3622663" cy="3622663"/>
          </a:xfrm>
          <a:prstGeom prst="rect">
            <a:avLst/>
          </a:prstGeom>
        </p:spPr>
      </p:pic>
      <p:pic>
        <p:nvPicPr>
          <p:cNvPr id="17" name="Picture 16" descr="A white fireplace with a black and red flame&#10;&#10;Description automatically generated">
            <a:extLst>
              <a:ext uri="{FF2B5EF4-FFF2-40B4-BE49-F238E27FC236}">
                <a16:creationId xmlns:a16="http://schemas.microsoft.com/office/drawing/2014/main" id="{7E3BF5F7-B6A0-F3E7-6655-015BD6913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21" y="1800776"/>
            <a:ext cx="4519188" cy="45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498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78008" y="7250044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Amy Martin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630646" y="3056959"/>
            <a:ext cx="141866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Hope Program – </a:t>
            </a:r>
            <a:br>
              <a:rPr lang="en-US" sz="7600" dirty="0">
                <a:solidFill>
                  <a:srgbClr val="FFFFFF"/>
                </a:solidFill>
                <a:latin typeface="Proxima Nova 2"/>
              </a:rPr>
            </a:br>
            <a:r>
              <a:rPr lang="en-US" sz="7600" dirty="0">
                <a:solidFill>
                  <a:srgbClr val="FFFFFF"/>
                </a:solidFill>
                <a:latin typeface="Proxima Nova 2"/>
              </a:rPr>
              <a:t>Major’s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899587" y="5785840"/>
            <a:ext cx="13648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Proxima Nova 3"/>
              </a:rPr>
              <a:t>Bariatric Chairs</a:t>
            </a:r>
          </a:p>
        </p:txBody>
      </p:sp>
      <p:pic>
        <p:nvPicPr>
          <p:cNvPr id="8" name="Picture 7" descr="A blue chair with arms&#10;&#10;Description automatically generated">
            <a:extLst>
              <a:ext uri="{FF2B5EF4-FFF2-40B4-BE49-F238E27FC236}">
                <a16:creationId xmlns:a16="http://schemas.microsoft.com/office/drawing/2014/main" id="{051BDE4E-652D-93EC-5FE8-167592E56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7" y="3779055"/>
            <a:ext cx="72072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0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47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9240" y="7786757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Ashley Walsh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7397564" y="2815553"/>
            <a:ext cx="141866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600" dirty="0">
                <a:solidFill>
                  <a:srgbClr val="FFFFFF"/>
                </a:solidFill>
                <a:latin typeface="Proxima Nova 2"/>
              </a:rPr>
              <a:t>Hope Program – </a:t>
            </a:r>
            <a:br>
              <a:rPr lang="en-US" sz="7600" dirty="0">
                <a:solidFill>
                  <a:srgbClr val="FFFFFF"/>
                </a:solidFill>
                <a:latin typeface="Proxima Nova 2"/>
              </a:rPr>
            </a:br>
            <a:r>
              <a:rPr lang="en-US" sz="7600" dirty="0">
                <a:solidFill>
                  <a:srgbClr val="FFFFFF"/>
                </a:solidFill>
                <a:latin typeface="Proxima Nova 2"/>
              </a:rPr>
              <a:t>Major’s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935446" y="5349282"/>
            <a:ext cx="136487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Life without Ed Books,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Grocery Cards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Bus Passes</a:t>
            </a:r>
          </a:p>
        </p:txBody>
      </p:sp>
      <p:pic>
        <p:nvPicPr>
          <p:cNvPr id="9" name="Picture 8" descr="A blue and white bus pass&#10;&#10;Description automatically generated">
            <a:extLst>
              <a:ext uri="{FF2B5EF4-FFF2-40B4-BE49-F238E27FC236}">
                <a16:creationId xmlns:a16="http://schemas.microsoft.com/office/drawing/2014/main" id="{40460E92-C236-2B4A-6D2E-12021A6B5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2" y="6753214"/>
            <a:ext cx="4010614" cy="2431435"/>
          </a:xfrm>
          <a:prstGeom prst="rect">
            <a:avLst/>
          </a:prstGeom>
        </p:spPr>
      </p:pic>
      <p:pic>
        <p:nvPicPr>
          <p:cNvPr id="14" name="Picture 13" descr="A grocery gift card with fruits&#10;&#10;Description automatically generated">
            <a:extLst>
              <a:ext uri="{FF2B5EF4-FFF2-40B4-BE49-F238E27FC236}">
                <a16:creationId xmlns:a16="http://schemas.microsoft.com/office/drawing/2014/main" id="{5F9D9D3B-4A1E-24DA-9B30-BEC463861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0" y="6512157"/>
            <a:ext cx="3952084" cy="2960248"/>
          </a:xfrm>
          <a:prstGeom prst="rect">
            <a:avLst/>
          </a:prstGeom>
        </p:spPr>
      </p:pic>
      <p:pic>
        <p:nvPicPr>
          <p:cNvPr id="17" name="Picture 16" descr="A book cover with text&#10;&#10;Description automatically generated">
            <a:extLst>
              <a:ext uri="{FF2B5EF4-FFF2-40B4-BE49-F238E27FC236}">
                <a16:creationId xmlns:a16="http://schemas.microsoft.com/office/drawing/2014/main" id="{8A9BB3F0-7CCD-94EF-CE89-038AAF881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3" y="1835356"/>
            <a:ext cx="2897198" cy="43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04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red rectangular object with white border&#10;&#10;Description automatically generated">
            <a:extLst>
              <a:ext uri="{FF2B5EF4-FFF2-40B4-BE49-F238E27FC236}">
                <a16:creationId xmlns:a16="http://schemas.microsoft.com/office/drawing/2014/main" id="{143AF328-8FC1-C2F3-B66F-E3B27B51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29" y="5574196"/>
            <a:ext cx="3920882" cy="392088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953000" y="-2247900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0178" y="722562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Kelly Littlejohn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8927404" y="3046019"/>
            <a:ext cx="102218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2"/>
              </a:rPr>
              <a:t>Mental Health &amp; Addictions – </a:t>
            </a:r>
            <a:br>
              <a:rPr lang="en-US" sz="6000" dirty="0">
                <a:solidFill>
                  <a:srgbClr val="FFFFFF"/>
                </a:solidFill>
                <a:latin typeface="Proxima Nova 2"/>
              </a:rPr>
            </a:br>
            <a:r>
              <a:rPr lang="en-US" sz="6000" dirty="0">
                <a:solidFill>
                  <a:srgbClr val="FFFFFF"/>
                </a:solidFill>
                <a:latin typeface="Proxima Nova 2"/>
              </a:rPr>
              <a:t>Major’s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10020167" y="5266003"/>
            <a:ext cx="7530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Weighted Lap Pads and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Hoberman Spheres</a:t>
            </a:r>
          </a:p>
        </p:txBody>
      </p:sp>
      <p:pic>
        <p:nvPicPr>
          <p:cNvPr id="8" name="Picture 7" descr="A colorful circular object made of plastic sticks&#10;&#10;Description automatically generated">
            <a:extLst>
              <a:ext uri="{FF2B5EF4-FFF2-40B4-BE49-F238E27FC236}">
                <a16:creationId xmlns:a16="http://schemas.microsoft.com/office/drawing/2014/main" id="{CFD5F454-F0BE-DFAB-9EBC-F9D85CA46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1" y="1425041"/>
            <a:ext cx="4175976" cy="4175976"/>
          </a:xfrm>
          <a:prstGeom prst="rect">
            <a:avLst/>
          </a:prstGeom>
        </p:spPr>
      </p:pic>
      <p:pic>
        <p:nvPicPr>
          <p:cNvPr id="20" name="Picture 19" descr="A blue fabric on a white background&#10;&#10;Description automatically generated">
            <a:extLst>
              <a:ext uri="{FF2B5EF4-FFF2-40B4-BE49-F238E27FC236}">
                <a16:creationId xmlns:a16="http://schemas.microsoft.com/office/drawing/2014/main" id="{EE560A15-5709-75B5-0A31-564E7975D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" y="6025034"/>
            <a:ext cx="4565403" cy="33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09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1406" y="6634287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Erica Curtis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8815487" y="3253205"/>
            <a:ext cx="95384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Community Care Centre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218443" y="4766152"/>
            <a:ext cx="13648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12 x 14 Gazebo</a:t>
            </a:r>
          </a:p>
        </p:txBody>
      </p:sp>
      <p:pic>
        <p:nvPicPr>
          <p:cNvPr id="14" name="Picture 13" descr="A black gazebo with a roof&#10;&#10;Description automatically generated">
            <a:extLst>
              <a:ext uri="{FF2B5EF4-FFF2-40B4-BE49-F238E27FC236}">
                <a16:creationId xmlns:a16="http://schemas.microsoft.com/office/drawing/2014/main" id="{114BF3F0-E91A-C659-B79E-4675AFAA3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91" y="3174909"/>
            <a:ext cx="5851946" cy="44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37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31186" y="6955398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Krista Hall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231549" y="3204508"/>
            <a:ext cx="9614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2"/>
              </a:rPr>
              <a:t>Traumatic Stress Services –</a:t>
            </a:r>
            <a:br>
              <a:rPr lang="en-US" sz="6000" dirty="0">
                <a:solidFill>
                  <a:srgbClr val="FFFFFF"/>
                </a:solidFill>
                <a:latin typeface="Proxima Nova 2"/>
              </a:rPr>
            </a:br>
            <a:r>
              <a:rPr lang="en-US" sz="6000" dirty="0">
                <a:solidFill>
                  <a:srgbClr val="FFFFFF"/>
                </a:solidFill>
                <a:latin typeface="Proxima Nova 2"/>
              </a:rPr>
              <a:t>Cordage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10414164" y="5429276"/>
            <a:ext cx="77719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3"/>
              </a:rPr>
              <a:t>Bariatric Lounge Chair</a:t>
            </a:r>
          </a:p>
        </p:txBody>
      </p:sp>
      <p:pic>
        <p:nvPicPr>
          <p:cNvPr id="8" name="Picture 7" descr="A white chair with black legs&#10;&#10;Description automatically generated">
            <a:extLst>
              <a:ext uri="{FF2B5EF4-FFF2-40B4-BE49-F238E27FC236}">
                <a16:creationId xmlns:a16="http://schemas.microsoft.com/office/drawing/2014/main" id="{AE6F5A65-5464-3E3A-F474-B5DB333F6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9" y="3545518"/>
            <a:ext cx="7405791" cy="44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7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46626" y="7690110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Suzanne Coffey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9073670" y="3287256"/>
            <a:ext cx="97461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Proxima Nova 2"/>
              </a:rPr>
              <a:t>Community Mental Health –</a:t>
            </a:r>
            <a:br>
              <a:rPr lang="en-US" sz="6000" dirty="0">
                <a:solidFill>
                  <a:srgbClr val="FFFFFF"/>
                </a:solidFill>
                <a:latin typeface="Proxima Nova 2"/>
              </a:rPr>
            </a:br>
            <a:r>
              <a:rPr lang="en-US" sz="6000" dirty="0">
                <a:solidFill>
                  <a:srgbClr val="FFFFFF"/>
                </a:solidFill>
                <a:latin typeface="Proxima Nova 2"/>
              </a:rPr>
              <a:t>West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9905741" y="5256191"/>
            <a:ext cx="89149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roxima Nova 3"/>
              </a:rPr>
              <a:t>Cornhole Boards, 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Bean Bags</a:t>
            </a:r>
            <a:br>
              <a:rPr lang="en-US" sz="5400" dirty="0">
                <a:solidFill>
                  <a:srgbClr val="FFFFFF"/>
                </a:solidFill>
                <a:latin typeface="Proxima Nova 3"/>
              </a:rPr>
            </a:br>
            <a:r>
              <a:rPr lang="en-US" sz="5400" dirty="0">
                <a:solidFill>
                  <a:srgbClr val="FFFFFF"/>
                </a:solidFill>
                <a:latin typeface="Proxima Nova 3"/>
              </a:rPr>
              <a:t>and Score Keepers</a:t>
            </a:r>
          </a:p>
        </p:txBody>
      </p:sp>
      <p:pic>
        <p:nvPicPr>
          <p:cNvPr id="9" name="Picture 8" descr="A pair of wooden boards with black squares on them&#10;&#10;Description automatically generated">
            <a:extLst>
              <a:ext uri="{FF2B5EF4-FFF2-40B4-BE49-F238E27FC236}">
                <a16:creationId xmlns:a16="http://schemas.microsoft.com/office/drawing/2014/main" id="{8599A40F-DACA-5526-3415-1FDE8078C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3" y="1638300"/>
            <a:ext cx="4086019" cy="3418914"/>
          </a:xfrm>
          <a:prstGeom prst="rect">
            <a:avLst/>
          </a:prstGeom>
        </p:spPr>
      </p:pic>
      <p:pic>
        <p:nvPicPr>
          <p:cNvPr id="14" name="Picture 13" descr="A game board and a ruler on grass&#10;&#10;Description automatically generated with medium confidence">
            <a:extLst>
              <a:ext uri="{FF2B5EF4-FFF2-40B4-BE49-F238E27FC236}">
                <a16:creationId xmlns:a16="http://schemas.microsoft.com/office/drawing/2014/main" id="{345206A3-83E1-C9EF-687D-AB0B58064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23" y="4195240"/>
            <a:ext cx="5285988" cy="52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48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77463" y="7060673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Allison Stacey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76418-02E6-F835-84D4-B0CAC7EA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813" y="8570747"/>
            <a:ext cx="3627434" cy="1816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6692207" y="3454981"/>
            <a:ext cx="141866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Primary Care Team –</a:t>
            </a:r>
            <a:br>
              <a:rPr lang="en-US" sz="6600" dirty="0">
                <a:solidFill>
                  <a:srgbClr val="FFFFFF"/>
                </a:solidFill>
                <a:latin typeface="Proxima Nova 2"/>
              </a:rPr>
            </a:br>
            <a:r>
              <a:rPr lang="en-US" sz="6600" dirty="0">
                <a:solidFill>
                  <a:srgbClr val="FFFFFF"/>
                </a:solidFill>
                <a:latin typeface="Proxima Nova 2"/>
              </a:rPr>
              <a:t>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285613" y="5733853"/>
            <a:ext cx="13648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Pocket Talker</a:t>
            </a:r>
          </a:p>
        </p:txBody>
      </p:sp>
      <p:pic>
        <p:nvPicPr>
          <p:cNvPr id="8" name="Picture 7" descr="A close-up of a device&#10;&#10;Description automatically generated">
            <a:extLst>
              <a:ext uri="{FF2B5EF4-FFF2-40B4-BE49-F238E27FC236}">
                <a16:creationId xmlns:a16="http://schemas.microsoft.com/office/drawing/2014/main" id="{0B26BC86-EC93-4E1B-2FDA-117D3B55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98" y="3983537"/>
            <a:ext cx="4671515" cy="49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46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ood pressure monitor with a cable&#10;&#10;Description automatically generated">
            <a:extLst>
              <a:ext uri="{FF2B5EF4-FFF2-40B4-BE49-F238E27FC236}">
                <a16:creationId xmlns:a16="http://schemas.microsoft.com/office/drawing/2014/main" id="{4514CE05-D687-3654-D052-877FE399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45" y="2552700"/>
            <a:ext cx="6207317" cy="620731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029200" y="-2238434"/>
            <a:ext cx="21840278" cy="19110243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33F5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76948" y="807870"/>
            <a:ext cx="6148858" cy="1907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560186" y="8605224"/>
            <a:ext cx="477316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Proxima Nova 1"/>
              </a:rPr>
              <a:t>Proudly supported by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992221" y="-116160"/>
            <a:ext cx="6601628" cy="11434355"/>
          </a:xfrm>
          <a:prstGeom prst="line">
            <a:avLst/>
          </a:prstGeom>
          <a:ln w="171450" cap="flat">
            <a:solidFill>
              <a:srgbClr val="00A6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491801" y="9058123"/>
            <a:ext cx="2529102" cy="95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Gary Rowe Memorial Comfort in Care Fund</a:t>
            </a:r>
          </a:p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6">
                <a:solidFill>
                  <a:srgbClr val="FFFFFF"/>
                </a:solidFill>
                <a:latin typeface="Proxima Nova 2"/>
              </a:rPr>
              <a:t>and donors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4523" y="6557115"/>
            <a:ext cx="7530725" cy="89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dirty="0">
                <a:solidFill>
                  <a:srgbClr val="FFFFFF"/>
                </a:solidFill>
                <a:latin typeface="Proxima Nova 2"/>
              </a:rPr>
              <a:t>Chelsea Murphy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742D4-FDF4-D36F-98B2-BC7778D3D08F}"/>
              </a:ext>
            </a:extLst>
          </p:cNvPr>
          <p:cNvSpPr txBox="1"/>
          <p:nvPr/>
        </p:nvSpPr>
        <p:spPr>
          <a:xfrm>
            <a:off x="10340402" y="3474165"/>
            <a:ext cx="74048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2"/>
              </a:rPr>
              <a:t>Dialysis Unit - HSC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4C3B7-54A4-9A3C-2544-65BF809FF387}"/>
              </a:ext>
            </a:extLst>
          </p:cNvPr>
          <p:cNvSpPr txBox="1"/>
          <p:nvPr/>
        </p:nvSpPr>
        <p:spPr>
          <a:xfrm>
            <a:off x="7026995" y="5176881"/>
            <a:ext cx="136487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Proxima Nova 3"/>
              </a:rPr>
              <a:t>Pulse Oximeter</a:t>
            </a:r>
          </a:p>
        </p:txBody>
      </p:sp>
      <p:pic>
        <p:nvPicPr>
          <p:cNvPr id="14" name="Picture 1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A946133-4312-4C0A-3E1E-F79794CEC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368" y="9111845"/>
            <a:ext cx="3168914" cy="9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2211</Words>
  <Application>Microsoft Office PowerPoint</Application>
  <PresentationFormat>Custom</PresentationFormat>
  <Paragraphs>590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Aptos</vt:lpstr>
      <vt:lpstr>Proxima Nova 1</vt:lpstr>
      <vt:lpstr>Proxima Nova 3</vt:lpstr>
      <vt:lpstr>Proxima Nova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Comfort in Care Power Point_GM Edits</dc:title>
  <dc:creator>Gennette Martin</dc:creator>
  <cp:lastModifiedBy>Gennette Martin</cp:lastModifiedBy>
  <cp:revision>75</cp:revision>
  <cp:lastPrinted>2024-04-15T18:15:13Z</cp:lastPrinted>
  <dcterms:created xsi:type="dcterms:W3CDTF">2006-08-16T00:00:00Z</dcterms:created>
  <dcterms:modified xsi:type="dcterms:W3CDTF">2024-04-18T17:38:11Z</dcterms:modified>
  <dc:identifier>DAFgvlqTQto</dc:identifier>
</cp:coreProperties>
</file>